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jpeg"/>
  <Override PartName="/ppt/media/image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3" r:id="rId4"/>
    <p:sldId id="274" r:id="rId5"/>
    <p:sldId id="275" r:id="rId6"/>
    <p:sldId id="269" r:id="rId7"/>
    <p:sldId id="276" r:id="rId8"/>
    <p:sldId id="277" r:id="rId9"/>
    <p:sldId id="278" r:id="rId10"/>
    <p:sldId id="270" r:id="rId11"/>
    <p:sldId id="282" r:id="rId12"/>
    <p:sldId id="271" r:id="rId13"/>
    <p:sldId id="279" r:id="rId14"/>
    <p:sldId id="280" r:id="rId15"/>
    <p:sldId id="281" r:id="rId16"/>
    <p:sldId id="272" r:id="rId17"/>
    <p:sldId id="285" r:id="rId18"/>
    <p:sldId id="284" r:id="rId19"/>
    <p:sldId id="288" r:id="rId20"/>
    <p:sldId id="283" r:id="rId21"/>
    <p:sldId id="257" r:id="rId22"/>
    <p:sldId id="258" r:id="rId23"/>
    <p:sldId id="259" r:id="rId24"/>
    <p:sldId id="260" r:id="rId25"/>
    <p:sldId id="261" r:id="rId26"/>
    <p:sldId id="267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1DCED5-3ADC-493E-A47B-2207BBDDB13E}" v="661" dt="2023-08-08T20:31:07.618"/>
    <p1510:client id="{905D93D5-5632-486E-8F02-2AABF61916E2}" v="54" dt="2023-08-09T06:12:58.4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124094"/>
            <a:ext cx="9144000" cy="2387600"/>
          </a:xfrm>
        </p:spPr>
        <p:txBody>
          <a:bodyPr>
            <a:normAutofit/>
          </a:bodyPr>
          <a:lstStyle/>
          <a:p>
            <a:r>
              <a:rPr lang="ru-RU" b="1" dirty="0">
                <a:latin typeface="Calibri"/>
                <a:ea typeface="+mj-lt"/>
                <a:cs typeface="+mj-lt"/>
              </a:rPr>
              <a:t>Роль игр в жизни людей и история игр</a:t>
            </a:r>
            <a:endParaRPr lang="ru-RU" b="1">
              <a:latin typeface="Calibri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16832A-5089-FE0F-1670-678770A5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0187"/>
            <a:ext cx="10515600" cy="5866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400" b="1" dirty="0">
                <a:cs typeface="Calibri"/>
              </a:rPr>
              <a:t>1960-е годы: Рост популярности и первые игры на больших компьютерах</a:t>
            </a:r>
            <a:endParaRPr lang="ru-RU" sz="1400" dirty="0">
              <a:cs typeface="Calibri"/>
            </a:endParaRPr>
          </a:p>
          <a:p>
            <a:r>
              <a:rPr lang="ru-RU" sz="1400" dirty="0">
                <a:solidFill>
                  <a:srgbClr val="374151"/>
                </a:solidFill>
                <a:cs typeface="Calibri"/>
              </a:rPr>
              <a:t>В 1962 году была создана игра "</a:t>
            </a:r>
            <a:r>
              <a:rPr lang="ru-RU" sz="1400" dirty="0" err="1">
                <a:solidFill>
                  <a:srgbClr val="374151"/>
                </a:solidFill>
                <a:cs typeface="Calibri"/>
              </a:rPr>
              <a:t>Spacewar</a:t>
            </a:r>
            <a:r>
              <a:rPr lang="ru-RU" sz="1400" dirty="0">
                <a:solidFill>
                  <a:srgbClr val="374151"/>
                </a:solidFill>
                <a:cs typeface="Calibri"/>
              </a:rPr>
              <a:t>!", которая считается одной из первых настоящих компьютерных игр. Она позволяла двум игрокам управлять космическими кораблями и сражаться друг с другом. Однако в этот период компьютеры были дорогими и недоступными для широкой публики.</a:t>
            </a:r>
          </a:p>
          <a:p>
            <a:endParaRPr lang="ru-RU" sz="1400" b="1" dirty="0">
              <a:cs typeface="Calibri"/>
            </a:endParaRPr>
          </a:p>
          <a:p>
            <a:endParaRPr lang="ru-RU" sz="1400" dirty="0">
              <a:cs typeface="Calibri"/>
            </a:endParaRPr>
          </a:p>
          <a:p>
            <a:endParaRPr lang="ru-RU" sz="1400" dirty="0">
              <a:cs typeface="Calibri"/>
            </a:endParaRPr>
          </a:p>
          <a:p>
            <a:endParaRPr lang="ru-RU" sz="1400" dirty="0">
              <a:cs typeface="Calibri"/>
            </a:endParaRPr>
          </a:p>
          <a:p>
            <a:endParaRPr lang="ru-RU" sz="1400" dirty="0">
              <a:cs typeface="Calibri"/>
            </a:endParaRPr>
          </a:p>
          <a:p>
            <a:endParaRPr lang="ru-RU" sz="1400" dirty="0">
              <a:cs typeface="Calibri"/>
            </a:endParaRPr>
          </a:p>
          <a:p>
            <a:endParaRPr lang="ru-RU" sz="1400" dirty="0">
              <a:cs typeface="Calibri"/>
            </a:endParaRPr>
          </a:p>
          <a:p>
            <a:endParaRPr lang="ru-RU" sz="1400" dirty="0">
              <a:cs typeface="Calibri"/>
            </a:endParaRPr>
          </a:p>
          <a:p>
            <a:endParaRPr lang="ru-RU" sz="1400" dirty="0">
              <a:cs typeface="Calibri"/>
            </a:endParaRPr>
          </a:p>
          <a:p>
            <a:endParaRPr lang="ru-RU" sz="1400" dirty="0">
              <a:cs typeface="Calibri"/>
            </a:endParaRPr>
          </a:p>
          <a:p>
            <a:r>
              <a:rPr lang="ru-RU" sz="1400" b="1" dirty="0">
                <a:cs typeface="Calibri"/>
              </a:rPr>
              <a:t>1970-е годы: Первые аркадные игры и домашние компьютеры</a:t>
            </a:r>
            <a:endParaRPr lang="ru-RU" sz="1400" dirty="0">
              <a:cs typeface="Calibri"/>
            </a:endParaRPr>
          </a:p>
          <a:p>
            <a:r>
              <a:rPr lang="ru-RU" sz="1400" dirty="0">
                <a:solidFill>
                  <a:srgbClr val="374151"/>
                </a:solidFill>
                <a:cs typeface="Calibri"/>
              </a:rPr>
              <a:t>С появлением первых аркадных игровых автоматов в 1970-х годах началась популярность игр среди широкой аудитории. Игры, такие как </a:t>
            </a:r>
            <a:r>
              <a:rPr lang="ru-RU" sz="1400" dirty="0" smtClean="0">
                <a:solidFill>
                  <a:srgbClr val="374151"/>
                </a:solidFill>
                <a:cs typeface="Calibri"/>
              </a:rPr>
              <a:t>"</a:t>
            </a:r>
            <a:r>
              <a:rPr lang="ru-RU" sz="1400" dirty="0" err="1" smtClean="0">
                <a:solidFill>
                  <a:srgbClr val="374151"/>
                </a:solidFill>
                <a:cs typeface="Calibri"/>
              </a:rPr>
              <a:t>Pong</a:t>
            </a:r>
            <a:r>
              <a:rPr lang="ru-RU" sz="1400" dirty="0">
                <a:solidFill>
                  <a:srgbClr val="374151"/>
                </a:solidFill>
                <a:cs typeface="Calibri"/>
              </a:rPr>
              <a:t>" (1972) и "Space </a:t>
            </a:r>
            <a:r>
              <a:rPr lang="ru-RU" sz="1400" dirty="0" err="1">
                <a:solidFill>
                  <a:srgbClr val="374151"/>
                </a:solidFill>
                <a:cs typeface="Calibri"/>
              </a:rPr>
              <a:t>Invaders</a:t>
            </a:r>
            <a:r>
              <a:rPr lang="ru-RU" sz="1400" dirty="0">
                <a:solidFill>
                  <a:srgbClr val="374151"/>
                </a:solidFill>
                <a:cs typeface="Calibri"/>
              </a:rPr>
              <a:t>" (1978), стали иконами аркадной индустрии</a:t>
            </a:r>
            <a:r>
              <a:rPr lang="ru-RU" sz="1400" dirty="0" smtClean="0">
                <a:solidFill>
                  <a:srgbClr val="374151"/>
                </a:solidFill>
                <a:cs typeface="Calibri"/>
              </a:rPr>
              <a:t>.</a:t>
            </a:r>
            <a:endParaRPr lang="en-US" sz="1400" dirty="0">
              <a:solidFill>
                <a:srgbClr val="374151"/>
              </a:solidFill>
              <a:cs typeface="Calibri"/>
            </a:endParaRPr>
          </a:p>
        </p:txBody>
      </p:sp>
      <p:pic>
        <p:nvPicPr>
          <p:cNvPr id="4" name="Рисунок 4" descr="Изображение выглядит как электроник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460B3E32-2BAE-A3C9-6121-2EFE9F9A7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996" y="1350418"/>
            <a:ext cx="4061716" cy="2727342"/>
          </a:xfrm>
          <a:prstGeom prst="rect">
            <a:avLst/>
          </a:prstGeom>
        </p:spPr>
      </p:pic>
      <p:pic>
        <p:nvPicPr>
          <p:cNvPr id="5" name="Рисунок 5" descr="Изображение выглядит как в помещении, текст, Электронное устройство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7CB73803-3F68-617A-7B2F-E16C6F1F6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658" y="1347542"/>
            <a:ext cx="3856233" cy="27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38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PONG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5477" y="1461331"/>
            <a:ext cx="10798323" cy="47156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i="1" dirty="0" err="1"/>
              <a:t>Pong</a:t>
            </a:r>
            <a:r>
              <a:rPr lang="ru-RU" dirty="0"/>
              <a:t> — одна из ранних </a:t>
            </a:r>
            <a:r>
              <a:rPr lang="ru-RU" dirty="0" smtClean="0"/>
              <a:t>аркадных</a:t>
            </a:r>
            <a:r>
              <a:rPr lang="ru-RU" dirty="0"/>
              <a:t> </a:t>
            </a:r>
            <a:r>
              <a:rPr lang="ru-RU" dirty="0" err="1" smtClean="0"/>
              <a:t>видеоиг</a:t>
            </a:r>
            <a:r>
              <a:rPr lang="en-US" dirty="0" smtClean="0"/>
              <a:t>p</a:t>
            </a:r>
            <a:r>
              <a:rPr lang="ru-RU" dirty="0" smtClean="0"/>
              <a:t>. </a:t>
            </a:r>
            <a:r>
              <a:rPr lang="ru-RU" dirty="0"/>
              <a:t>Это теннисная спортивная игра с использованием простой двумерной </a:t>
            </a:r>
            <a:r>
              <a:rPr lang="ru-RU" dirty="0" smtClean="0"/>
              <a:t>графики, </a:t>
            </a:r>
            <a:r>
              <a:rPr lang="ru-RU" dirty="0"/>
              <a:t>разработанная и выпущенная фирмой </a:t>
            </a:r>
            <a:r>
              <a:rPr lang="ru-RU" dirty="0" err="1" smtClean="0"/>
              <a:t>Atari</a:t>
            </a:r>
            <a:r>
              <a:rPr lang="ru-RU" dirty="0"/>
              <a:t> в 1972 </a:t>
            </a:r>
            <a:r>
              <a:rPr lang="ru-RU" dirty="0" smtClean="0"/>
              <a:t>году</a:t>
            </a:r>
            <a:r>
              <a:rPr lang="ru-RU" baseline="30000" dirty="0" smtClean="0"/>
              <a:t>[⇨]</a:t>
            </a:r>
            <a:r>
              <a:rPr lang="ru-RU" dirty="0" smtClean="0"/>
              <a:t>.</a:t>
            </a:r>
            <a:r>
              <a:rPr lang="ru-RU" dirty="0"/>
              <a:t> </a:t>
            </a:r>
            <a:r>
              <a:rPr lang="ru-RU" i="1" dirty="0" err="1" smtClean="0"/>
              <a:t>Pong</a:t>
            </a:r>
            <a:r>
              <a:rPr lang="ru-RU" dirty="0"/>
              <a:t> называют первой в истории коммерчески успешной видеоигрой, а с её именем связывают появление индустрии интерактивных </a:t>
            </a:r>
            <a:r>
              <a:rPr lang="ru-RU" dirty="0" smtClean="0"/>
              <a:t>развлечений.</a:t>
            </a:r>
            <a:endParaRPr lang="ru-RU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Идею</a:t>
            </a:r>
            <a:r>
              <a:rPr lang="ru-RU" dirty="0"/>
              <a:t> пинг-понга для создания игры предложил </a:t>
            </a:r>
            <a:r>
              <a:rPr lang="ru-RU" dirty="0" err="1"/>
              <a:t>Нолан</a:t>
            </a:r>
            <a:r>
              <a:rPr lang="ru-RU" dirty="0"/>
              <a:t> </a:t>
            </a:r>
            <a:r>
              <a:rPr lang="ru-RU" dirty="0" err="1"/>
              <a:t>Бушнелл</a:t>
            </a:r>
            <a:r>
              <a:rPr lang="ru-RU" dirty="0"/>
              <a:t> своему сотруднику, программисту </a:t>
            </a:r>
            <a:r>
              <a:rPr lang="ru-RU" dirty="0" err="1"/>
              <a:t>Аллану</a:t>
            </a:r>
            <a:r>
              <a:rPr lang="ru-RU" dirty="0"/>
              <a:t> </a:t>
            </a:r>
            <a:r>
              <a:rPr lang="ru-RU" dirty="0" err="1"/>
              <a:t>Алькорну</a:t>
            </a:r>
            <a:r>
              <a:rPr lang="ru-RU" dirty="0"/>
              <a:t>. В то время у </a:t>
            </a:r>
            <a:r>
              <a:rPr lang="ru-RU" dirty="0" err="1"/>
              <a:t>Аллана</a:t>
            </a:r>
            <a:r>
              <a:rPr lang="ru-RU" dirty="0"/>
              <a:t> не было опыта разработки игр, и </a:t>
            </a:r>
            <a:r>
              <a:rPr lang="ru-RU" i="1" dirty="0" err="1"/>
              <a:t>Pong</a:t>
            </a:r>
            <a:r>
              <a:rPr lang="ru-RU" dirty="0"/>
              <a:t> стал для него тренировочным </a:t>
            </a:r>
            <a:r>
              <a:rPr lang="ru-RU" dirty="0" smtClean="0"/>
              <a:t>проектом.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Во </a:t>
            </a:r>
            <a:r>
              <a:rPr lang="ru-RU" dirty="0"/>
              <a:t>время рождественского сезона 1975 года </a:t>
            </a:r>
            <a:r>
              <a:rPr lang="ru-RU" dirty="0" err="1"/>
              <a:t>Atari</a:t>
            </a:r>
            <a:r>
              <a:rPr lang="ru-RU" dirty="0"/>
              <a:t> выпустила домашнюю версию </a:t>
            </a:r>
            <a:r>
              <a:rPr lang="ru-RU" i="1" dirty="0" err="1"/>
              <a:t>Pong</a:t>
            </a:r>
            <a:r>
              <a:rPr lang="ru-RU" dirty="0"/>
              <a:t> эксклюзивно для розничных магазинов </a:t>
            </a:r>
            <a:r>
              <a:rPr lang="ru-RU" dirty="0" err="1" smtClean="0"/>
              <a:t>Sears</a:t>
            </a:r>
            <a:r>
              <a:rPr lang="ru-RU" dirty="0" smtClean="0"/>
              <a:t>. </a:t>
            </a:r>
            <a:r>
              <a:rPr lang="ru-RU" dirty="0"/>
              <a:t>Это обернулось коммерческим успехом и привело к появлению её клонов, таких как </a:t>
            </a:r>
            <a:r>
              <a:rPr lang="ru-RU" i="1" dirty="0" err="1"/>
              <a:t>Color</a:t>
            </a:r>
            <a:r>
              <a:rPr lang="ru-RU" i="1" dirty="0"/>
              <a:t> TV </a:t>
            </a:r>
            <a:r>
              <a:rPr lang="ru-RU" i="1" dirty="0" err="1"/>
              <a:t>Game</a:t>
            </a:r>
            <a:r>
              <a:rPr lang="ru-RU" i="1" dirty="0"/>
              <a:t> </a:t>
            </a:r>
            <a:r>
              <a:rPr lang="ru-RU" i="1" dirty="0" smtClean="0"/>
              <a:t>6</a:t>
            </a:r>
            <a:r>
              <a:rPr lang="en-US" dirty="0"/>
              <a:t> </a:t>
            </a:r>
            <a:r>
              <a:rPr lang="ru-RU" dirty="0" smtClean="0"/>
              <a:t>от</a:t>
            </a:r>
            <a:r>
              <a:rPr lang="ru-RU" dirty="0"/>
              <a:t> </a:t>
            </a:r>
            <a:r>
              <a:rPr lang="ru-RU" dirty="0" err="1"/>
              <a:t>Nintendo</a:t>
            </a:r>
            <a:r>
              <a:rPr lang="ru-RU" dirty="0"/>
              <a:t>, которая стала первой собственной приставкой для </a:t>
            </a:r>
            <a:r>
              <a:rPr lang="ru-RU" dirty="0" smtClean="0"/>
              <a:t>неё. </a:t>
            </a:r>
            <a:r>
              <a:rPr lang="ru-RU" dirty="0"/>
              <a:t>Игра была переиздана на домашних и портативных </a:t>
            </a:r>
            <a:r>
              <a:rPr lang="ru-RU" dirty="0" smtClean="0"/>
              <a:t>платформах.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231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 descr="Изображение выглядит как текст, снимок экрана, банкома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7CFE734-D15A-2100-9729-086247F63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5909" y="1222047"/>
            <a:ext cx="5533283" cy="4155613"/>
          </a:xfr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0" y="1222046"/>
            <a:ext cx="5096507" cy="415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38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9832"/>
          </a:xfrm>
        </p:spPr>
        <p:txBody>
          <a:bodyPr/>
          <a:lstStyle/>
          <a:p>
            <a:r>
              <a:rPr lang="en-US" b="1" dirty="0"/>
              <a:t>Space Invaders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smtClean="0"/>
              <a:t>Видеоигра разработанная Томохиро </a:t>
            </a:r>
            <a:r>
              <a:rPr lang="ru-RU" dirty="0" err="1" smtClean="0"/>
              <a:t>Нисикадо</a:t>
            </a:r>
            <a:r>
              <a:rPr lang="ru-RU" dirty="0" smtClean="0"/>
              <a:t> и </a:t>
            </a:r>
            <a:r>
              <a:rPr lang="ru-RU" dirty="0"/>
              <a:t>выпущенная </a:t>
            </a:r>
            <a:r>
              <a:rPr lang="ru-RU" dirty="0" smtClean="0"/>
              <a:t>в 1978 году на аркадных автоматах. </a:t>
            </a:r>
            <a:r>
              <a:rPr lang="ru-RU" dirty="0"/>
              <a:t>Изначально автоматы собирались </a:t>
            </a:r>
            <a:r>
              <a:rPr lang="ru-RU" dirty="0" smtClean="0"/>
              <a:t>компанией </a:t>
            </a:r>
            <a:r>
              <a:rPr lang="en-US" dirty="0" smtClean="0"/>
              <a:t>Taito</a:t>
            </a:r>
            <a:r>
              <a:rPr lang="en-US" dirty="0"/>
              <a:t> </a:t>
            </a:r>
            <a:r>
              <a:rPr lang="ru-RU" dirty="0"/>
              <a:t>и продавались только </a:t>
            </a:r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Японии. </a:t>
            </a:r>
            <a:r>
              <a:rPr lang="ru-RU" dirty="0"/>
              <a:t>Однако позже </a:t>
            </a:r>
            <a:r>
              <a:rPr lang="ru-RU" dirty="0" smtClean="0"/>
              <a:t>компания </a:t>
            </a:r>
            <a:r>
              <a:rPr lang="en-US" dirty="0" smtClean="0"/>
              <a:t>Midway</a:t>
            </a:r>
            <a:r>
              <a:rPr lang="en-US" dirty="0"/>
              <a:t> </a:t>
            </a:r>
            <a:r>
              <a:rPr lang="ru-RU" dirty="0"/>
              <a:t>приобрела права на распространение автоматов на территории </a:t>
            </a:r>
            <a:r>
              <a:rPr lang="ru-RU" dirty="0" smtClean="0"/>
              <a:t>США.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Несмотря на то, что по сегодняшним стандартам игра довольно проста, она является основоположницей современных игр и помогла игровой </a:t>
            </a:r>
            <a:r>
              <a:rPr lang="ru-RU" dirty="0" smtClean="0"/>
              <a:t>индустри</a:t>
            </a:r>
            <a:r>
              <a:rPr lang="ru-RU" dirty="0"/>
              <a:t>и</a:t>
            </a:r>
            <a:r>
              <a:rPr lang="ru-RU" dirty="0"/>
              <a:t> превратиться в одну из крупнейших в мире.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Позже </a:t>
            </a:r>
            <a:r>
              <a:rPr lang="ru-RU" dirty="0"/>
              <a:t>игра была </a:t>
            </a:r>
            <a:r>
              <a:rPr lang="ru-RU" dirty="0" err="1"/>
              <a:t>перевыпущена</a:t>
            </a:r>
            <a:r>
              <a:rPr lang="ru-RU" dirty="0"/>
              <a:t> на многочисленных платформах, было выпущено несколько сиквелов. Версия для </a:t>
            </a:r>
            <a:r>
              <a:rPr lang="en-US" dirty="0"/>
              <a:t>Atari </a:t>
            </a:r>
            <a:r>
              <a:rPr lang="en-US" dirty="0" smtClean="0"/>
              <a:t>260</a:t>
            </a:r>
            <a:r>
              <a:rPr lang="ru-RU" dirty="0" smtClean="0"/>
              <a:t>0</a:t>
            </a:r>
            <a:r>
              <a:rPr lang="en-US" dirty="0"/>
              <a:t> </a:t>
            </a:r>
            <a:r>
              <a:rPr lang="ru-RU" dirty="0"/>
              <a:t>увеличила продажи консоли в четыре раза и стала первой </a:t>
            </a:r>
            <a:r>
              <a:rPr lang="en-US" dirty="0"/>
              <a:t>killer app (</a:t>
            </a:r>
            <a:r>
              <a:rPr lang="ru-RU" dirty="0"/>
              <a:t>игрой, которая увеличивает продажи платформы, на которой она выпускается) в истории </a:t>
            </a:r>
            <a:r>
              <a:rPr lang="ru-RU" dirty="0" smtClean="0"/>
              <a:t>видеоигр.</a:t>
            </a:r>
          </a:p>
          <a:p>
            <a:pPr marL="0" indent="0">
              <a:buNone/>
            </a:pPr>
            <a:r>
              <a:rPr lang="en-US" i="1" dirty="0" smtClean="0"/>
              <a:t>Space </a:t>
            </a:r>
            <a:r>
              <a:rPr lang="en-US" i="1" dirty="0"/>
              <a:t>Invaders</a:t>
            </a:r>
            <a:r>
              <a:rPr lang="en-US" dirty="0"/>
              <a:t> </a:t>
            </a:r>
            <a:r>
              <a:rPr lang="ru-RU" dirty="0"/>
              <a:t>часто пародируется, является частью нескольких видеоигр, а пиксельное изображение инопланетянина стало символом поп-культуры и часто используется как обобщенное обозначение видеоигр в целом.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5214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8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8A8D2F45-FF61-5811-9B3D-A66F63055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934" y="270290"/>
            <a:ext cx="6994206" cy="3934241"/>
          </a:xfrm>
          <a:prstGeom prst="rect">
            <a:avLst/>
          </a:prstGeom>
        </p:spPr>
      </p:pic>
      <p:pic>
        <p:nvPicPr>
          <p:cNvPr id="6" name="Рисунок 9" descr="Изображение выглядит как текст, мультфильм, игровой автомат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12D14D9-01EA-7639-5CFF-B5067FC90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149" y="270290"/>
            <a:ext cx="5373652" cy="5974670"/>
          </a:xfrm>
          <a:prstGeom prst="rect">
            <a:avLst/>
          </a:prstGeom>
        </p:spPr>
      </p:pic>
      <p:pic>
        <p:nvPicPr>
          <p:cNvPr id="1026" name="Picture 2" descr="undefin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28" y="2896223"/>
            <a:ext cx="2749995" cy="366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409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1565" y="365125"/>
            <a:ext cx="11210355" cy="2104610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ПЕРВЫЕ ПРИСТАВКИ</a:t>
            </a:r>
            <a:br>
              <a:rPr lang="ru-RU" dirty="0" smtClean="0"/>
            </a:br>
            <a:r>
              <a:rPr lang="ru-RU" sz="2200" dirty="0">
                <a:solidFill>
                  <a:srgbClr val="374151"/>
                </a:solidFill>
                <a:cs typeface="Calibri"/>
              </a:rPr>
              <a:t>В конце 1970-х и начале 1980-х годов стали появляться первые домашние компьютеры, такие как </a:t>
            </a:r>
            <a:r>
              <a:rPr lang="ru-RU" sz="2200" dirty="0" err="1">
                <a:solidFill>
                  <a:srgbClr val="374151"/>
                </a:solidFill>
                <a:cs typeface="Calibri"/>
              </a:rPr>
              <a:t>Commodore</a:t>
            </a:r>
            <a:r>
              <a:rPr lang="ru-RU" sz="2200" dirty="0">
                <a:solidFill>
                  <a:srgbClr val="374151"/>
                </a:solidFill>
                <a:cs typeface="Calibri"/>
              </a:rPr>
              <a:t> PET, </a:t>
            </a:r>
            <a:r>
              <a:rPr lang="ru-RU" sz="2200" dirty="0" err="1">
                <a:solidFill>
                  <a:srgbClr val="374151"/>
                </a:solidFill>
                <a:cs typeface="Calibri"/>
              </a:rPr>
              <a:t>Apple</a:t>
            </a:r>
            <a:r>
              <a:rPr lang="ru-RU" sz="2200" dirty="0">
                <a:solidFill>
                  <a:srgbClr val="374151"/>
                </a:solidFill>
                <a:cs typeface="Calibri"/>
              </a:rPr>
              <a:t> II и </a:t>
            </a:r>
            <a:r>
              <a:rPr lang="ru-RU" sz="2200" dirty="0" err="1">
                <a:solidFill>
                  <a:srgbClr val="374151"/>
                </a:solidFill>
                <a:cs typeface="Calibri"/>
              </a:rPr>
              <a:t>Atari</a:t>
            </a:r>
            <a:r>
              <a:rPr lang="ru-RU" sz="2200" dirty="0">
                <a:solidFill>
                  <a:srgbClr val="374151"/>
                </a:solidFill>
                <a:cs typeface="Calibri"/>
              </a:rPr>
              <a:t> 2600. Это позволило людям играть в игры прямо у себя дома</a:t>
            </a:r>
            <a:r>
              <a:rPr lang="ru-RU" sz="2200" dirty="0" smtClean="0">
                <a:solidFill>
                  <a:srgbClr val="374151"/>
                </a:solidFill>
                <a:cs typeface="Calibri"/>
              </a:rPr>
              <a:t>.</a:t>
            </a:r>
            <a:endParaRPr lang="ru-RU" sz="2200" dirty="0"/>
          </a:p>
        </p:txBody>
      </p:sp>
      <p:pic>
        <p:nvPicPr>
          <p:cNvPr id="4" name="Рисунок 10" descr="Изображение выглядит как Электронное устройство, электроника, Устройство отображения, гаджет&#10;&#10;Автоматически созданное описание">
            <a:extLst>
              <a:ext uri="{FF2B5EF4-FFF2-40B4-BE49-F238E27FC236}">
                <a16:creationId xmlns:a16="http://schemas.microsoft.com/office/drawing/2014/main" id="{E31213B1-2F91-7D1B-911D-84E931579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45" y="2814194"/>
            <a:ext cx="2743200" cy="2743200"/>
          </a:xfrm>
          <a:prstGeom prst="rect">
            <a:avLst/>
          </a:prstGeom>
        </p:spPr>
      </p:pic>
      <p:pic>
        <p:nvPicPr>
          <p:cNvPr id="5" name="Рисунок 11" descr="Изображение выглядит как компьютер, Электронное устройство, Устройство вывода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B5A478FD-C210-AA2D-530F-396C63DD1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845" y="2846601"/>
            <a:ext cx="3995682" cy="2678386"/>
          </a:xfrm>
          <a:prstGeom prst="rect">
            <a:avLst/>
          </a:prstGeom>
        </p:spPr>
      </p:pic>
      <p:pic>
        <p:nvPicPr>
          <p:cNvPr id="6" name="Рисунок 12" descr="Изображение выглядит как электроника, в помещении, Электронное устройство, гаджет&#10;&#10;Автоматически созданное описание">
            <a:extLst>
              <a:ext uri="{FF2B5EF4-FFF2-40B4-BE49-F238E27FC236}">
                <a16:creationId xmlns:a16="http://schemas.microsoft.com/office/drawing/2014/main" id="{53CAE704-305B-743A-83B6-4D0277236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770" y="3016589"/>
            <a:ext cx="4494924" cy="25083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567618" y="5887175"/>
            <a:ext cx="4783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Первые приставки со сменными картриджами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5745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3778DB6-BED8-483F-80E9-E78FE8476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84" y="879416"/>
            <a:ext cx="10515600" cy="52650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000" b="1" dirty="0" smtClean="0">
                <a:cs typeface="Calibri"/>
              </a:rPr>
              <a:t>Смерть </a:t>
            </a:r>
            <a:r>
              <a:rPr lang="en-US" sz="2000" b="1" dirty="0" smtClean="0">
                <a:cs typeface="Calibri"/>
              </a:rPr>
              <a:t>Atari</a:t>
            </a:r>
            <a:r>
              <a:rPr lang="ru-RU" sz="2000" b="1" dirty="0" smtClean="0">
                <a:cs typeface="Calibri"/>
              </a:rPr>
              <a:t> и рождение </a:t>
            </a:r>
            <a:r>
              <a:rPr lang="en-US" sz="2000" b="1" dirty="0" smtClean="0">
                <a:cs typeface="Calibri"/>
              </a:rPr>
              <a:t>Nintendo (1984)</a:t>
            </a:r>
          </a:p>
          <a:p>
            <a:endParaRPr lang="ru-RU" sz="2000" b="1" dirty="0" smtClean="0">
              <a:cs typeface="Calibri"/>
            </a:endParaRPr>
          </a:p>
          <a:p>
            <a:endParaRPr lang="en-US" sz="2000" dirty="0" smtClean="0">
              <a:solidFill>
                <a:srgbClr val="374151"/>
              </a:solidFill>
              <a:cs typeface="Calibri"/>
            </a:endParaRPr>
          </a:p>
          <a:p>
            <a:endParaRPr lang="en-US" sz="2000" dirty="0">
              <a:solidFill>
                <a:srgbClr val="374151"/>
              </a:solidFill>
              <a:cs typeface="Calibri"/>
            </a:endParaRPr>
          </a:p>
          <a:p>
            <a:endParaRPr lang="en-US" sz="2000" dirty="0" smtClean="0">
              <a:solidFill>
                <a:srgbClr val="374151"/>
              </a:solidFill>
              <a:cs typeface="Calibri"/>
            </a:endParaRPr>
          </a:p>
          <a:p>
            <a:endParaRPr lang="en-US" sz="2000" dirty="0">
              <a:solidFill>
                <a:srgbClr val="374151"/>
              </a:solidFill>
              <a:cs typeface="Calibri"/>
            </a:endParaRPr>
          </a:p>
          <a:p>
            <a:endParaRPr lang="en-US" sz="2000" dirty="0" smtClean="0">
              <a:solidFill>
                <a:srgbClr val="374151"/>
              </a:solidFill>
              <a:cs typeface="Calibri"/>
            </a:endParaRPr>
          </a:p>
          <a:p>
            <a:endParaRPr lang="en-US" sz="2000" dirty="0">
              <a:solidFill>
                <a:srgbClr val="374151"/>
              </a:solidFill>
              <a:cs typeface="Calibri"/>
            </a:endParaRPr>
          </a:p>
          <a:p>
            <a:endParaRPr lang="en-US" sz="2000" dirty="0" smtClean="0">
              <a:solidFill>
                <a:srgbClr val="374151"/>
              </a:solidFill>
              <a:cs typeface="Calibri"/>
            </a:endParaRPr>
          </a:p>
          <a:p>
            <a:endParaRPr lang="en-US" sz="2000" dirty="0" smtClean="0">
              <a:solidFill>
                <a:srgbClr val="374151"/>
              </a:solidFill>
              <a:cs typeface="Calibri"/>
            </a:endParaRPr>
          </a:p>
          <a:p>
            <a:r>
              <a:rPr lang="ru-RU" sz="2000" dirty="0" smtClean="0">
                <a:solidFill>
                  <a:srgbClr val="374151"/>
                </a:solidFill>
                <a:cs typeface="Calibri"/>
              </a:rPr>
              <a:t>1980-е </a:t>
            </a:r>
            <a:r>
              <a:rPr lang="ru-RU" sz="2000" dirty="0">
                <a:solidFill>
                  <a:srgbClr val="374151"/>
                </a:solidFill>
                <a:cs typeface="Calibri"/>
              </a:rPr>
              <a:t>годы стали эпохой золотого века компьютерных и видеоигр. Появились такие культовые игры, как "Super </a:t>
            </a:r>
            <a:r>
              <a:rPr lang="ru-RU" sz="2000" dirty="0" err="1">
                <a:solidFill>
                  <a:srgbClr val="374151"/>
                </a:solidFill>
                <a:cs typeface="Calibri"/>
              </a:rPr>
              <a:t>Mario</a:t>
            </a:r>
            <a:r>
              <a:rPr lang="ru-RU" sz="2000" dirty="0">
                <a:solidFill>
                  <a:srgbClr val="374151"/>
                </a:solidFill>
                <a:cs typeface="Calibri"/>
              </a:rPr>
              <a:t> Bros." (1985), "</a:t>
            </a:r>
            <a:r>
              <a:rPr lang="ru-RU" sz="2000" dirty="0" err="1">
                <a:solidFill>
                  <a:srgbClr val="374151"/>
                </a:solidFill>
                <a:cs typeface="Calibri"/>
              </a:rPr>
              <a:t>Tetris</a:t>
            </a:r>
            <a:r>
              <a:rPr lang="ru-RU" sz="2000" dirty="0">
                <a:solidFill>
                  <a:srgbClr val="374151"/>
                </a:solidFill>
                <a:cs typeface="Calibri"/>
              </a:rPr>
              <a:t>" (1984) и "The Legend </a:t>
            </a:r>
            <a:r>
              <a:rPr lang="ru-RU" sz="2000" dirty="0" err="1">
                <a:solidFill>
                  <a:srgbClr val="374151"/>
                </a:solidFill>
                <a:cs typeface="Calibri"/>
              </a:rPr>
              <a:t>of</a:t>
            </a:r>
            <a:r>
              <a:rPr lang="ru-RU" sz="2000" dirty="0">
                <a:solidFill>
                  <a:srgbClr val="374151"/>
                </a:solidFill>
                <a:cs typeface="Calibri"/>
              </a:rPr>
              <a:t> </a:t>
            </a:r>
            <a:r>
              <a:rPr lang="ru-RU" sz="2000" dirty="0" err="1">
                <a:solidFill>
                  <a:srgbClr val="374151"/>
                </a:solidFill>
                <a:cs typeface="Calibri"/>
              </a:rPr>
              <a:t>Zelda</a:t>
            </a:r>
            <a:r>
              <a:rPr lang="ru-RU" sz="2000" dirty="0">
                <a:solidFill>
                  <a:srgbClr val="374151"/>
                </a:solidFill>
                <a:cs typeface="Calibri"/>
              </a:rPr>
              <a:t>" (1986). В этот период развивались жанры </a:t>
            </a:r>
            <a:r>
              <a:rPr lang="ru-RU" sz="2000" dirty="0" err="1">
                <a:solidFill>
                  <a:srgbClr val="374151"/>
                </a:solidFill>
                <a:cs typeface="Calibri"/>
              </a:rPr>
              <a:t>платформеров</a:t>
            </a:r>
            <a:r>
              <a:rPr lang="ru-RU" sz="2000" dirty="0">
                <a:solidFill>
                  <a:srgbClr val="374151"/>
                </a:solidFill>
                <a:cs typeface="Calibri"/>
              </a:rPr>
              <a:t>, головоломок, RPG и </a:t>
            </a:r>
            <a:r>
              <a:rPr lang="ru-RU" sz="2000" dirty="0" err="1" smtClean="0">
                <a:solidFill>
                  <a:srgbClr val="374151"/>
                </a:solidFill>
                <a:cs typeface="Calibri"/>
              </a:rPr>
              <a:t>шутеров</a:t>
            </a:r>
            <a:r>
              <a:rPr lang="ru-RU" sz="2000" dirty="0" smtClean="0">
                <a:solidFill>
                  <a:srgbClr val="374151"/>
                </a:solidFill>
                <a:cs typeface="Calibri"/>
              </a:rPr>
              <a:t>.</a:t>
            </a:r>
          </a:p>
          <a:p>
            <a:r>
              <a:rPr lang="ru-RU" sz="2000" dirty="0" smtClean="0">
                <a:solidFill>
                  <a:srgbClr val="374151"/>
                </a:solidFill>
                <a:cs typeface="Calibri"/>
              </a:rPr>
              <a:t>Появляется сюжет игр и более глубокий </a:t>
            </a:r>
            <a:r>
              <a:rPr lang="ru-RU" sz="2000" dirty="0" err="1" smtClean="0">
                <a:solidFill>
                  <a:srgbClr val="374151"/>
                </a:solidFill>
                <a:cs typeface="Calibri"/>
              </a:rPr>
              <a:t>геймплей</a:t>
            </a:r>
            <a:endParaRPr lang="ru-RU" sz="2000" dirty="0">
              <a:solidFill>
                <a:srgbClr val="374151"/>
              </a:solidFill>
              <a:cs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546" y="1353039"/>
            <a:ext cx="55530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96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19" y="280632"/>
            <a:ext cx="5319503" cy="310350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22" y="3390668"/>
            <a:ext cx="5319503" cy="324172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587" y="3384135"/>
            <a:ext cx="4670735" cy="32377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322" y="280632"/>
            <a:ext cx="5378488" cy="31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27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73465"/>
            <a:ext cx="10515600" cy="5903498"/>
          </a:xfrm>
        </p:spPr>
        <p:txBody>
          <a:bodyPr>
            <a:normAutofit/>
          </a:bodyPr>
          <a:lstStyle/>
          <a:p>
            <a:r>
              <a:rPr lang="ru-RU" b="1" dirty="0">
                <a:cs typeface="Calibri"/>
              </a:rPr>
              <a:t>Появление </a:t>
            </a:r>
            <a:r>
              <a:rPr lang="en-US" b="1" dirty="0" smtClean="0">
                <a:cs typeface="Calibri"/>
              </a:rPr>
              <a:t>SEGA (1989)</a:t>
            </a:r>
          </a:p>
          <a:p>
            <a:endParaRPr lang="en-US" b="1" dirty="0">
              <a:cs typeface="Calibri"/>
            </a:endParaRPr>
          </a:p>
          <a:p>
            <a:endParaRPr lang="en-US" dirty="0" smtClean="0">
              <a:solidFill>
                <a:srgbClr val="374151"/>
              </a:solidFill>
              <a:cs typeface="Calibri"/>
            </a:endParaRPr>
          </a:p>
          <a:p>
            <a:endParaRPr lang="en-US" dirty="0">
              <a:solidFill>
                <a:srgbClr val="374151"/>
              </a:solidFill>
              <a:cs typeface="Calibri"/>
            </a:endParaRPr>
          </a:p>
          <a:p>
            <a:endParaRPr lang="en-US" dirty="0" smtClean="0">
              <a:solidFill>
                <a:srgbClr val="374151"/>
              </a:solidFill>
              <a:cs typeface="Calibri"/>
            </a:endParaRPr>
          </a:p>
          <a:p>
            <a:endParaRPr lang="en-US" dirty="0">
              <a:solidFill>
                <a:srgbClr val="374151"/>
              </a:solidFill>
              <a:cs typeface="Calibri"/>
            </a:endParaRPr>
          </a:p>
          <a:p>
            <a:endParaRPr lang="en-US" dirty="0">
              <a:solidFill>
                <a:srgbClr val="374151"/>
              </a:solidFill>
              <a:cs typeface="Calibri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191" y="794758"/>
            <a:ext cx="6347617" cy="34168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3" y="4589091"/>
            <a:ext cx="2433399" cy="18392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924" y="4548608"/>
            <a:ext cx="2763586" cy="18788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982" y="4548608"/>
            <a:ext cx="2547255" cy="18734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3950" y="4548608"/>
            <a:ext cx="2879806" cy="18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54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54" y="1321422"/>
            <a:ext cx="3509068" cy="2105441"/>
          </a:xfrm>
        </p:spPr>
      </p:pic>
      <p:sp>
        <p:nvSpPr>
          <p:cNvPr id="5" name="Прямоугольник 4"/>
          <p:cNvSpPr/>
          <p:nvPr/>
        </p:nvSpPr>
        <p:spPr>
          <a:xfrm>
            <a:off x="1008554" y="620774"/>
            <a:ext cx="26134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SONY PS </a:t>
            </a:r>
            <a:r>
              <a:rPr lang="en-US" sz="2800" b="1" dirty="0"/>
              <a:t>(1994)</a:t>
            </a:r>
            <a:endParaRPr lang="ru-RU" sz="28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997732" y="660327"/>
            <a:ext cx="26134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SONY </a:t>
            </a:r>
            <a:r>
              <a:rPr lang="en-US" sz="2800" b="1" dirty="0" smtClean="0"/>
              <a:t>PS2(2000)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780" y="1319833"/>
            <a:ext cx="3853448" cy="261071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714" y="4495087"/>
            <a:ext cx="3571872" cy="200442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780" y="4315844"/>
            <a:ext cx="3150551" cy="2362913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2125204" y="4054234"/>
            <a:ext cx="37030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Nintendo game cube</a:t>
            </a:r>
            <a:endParaRPr lang="ru-RU" sz="2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637384" y="3861584"/>
            <a:ext cx="26134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 smtClean="0"/>
              <a:t>xbox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7626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405CD3-527A-E87D-B46E-6156B456D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03363"/>
          </a:xfrm>
        </p:spPr>
        <p:txBody>
          <a:bodyPr>
            <a:normAutofit/>
          </a:bodyPr>
          <a:lstStyle/>
          <a:p>
            <a:r>
              <a:rPr lang="ru-RU" b="1" dirty="0">
                <a:latin typeface="Calibri"/>
                <a:ea typeface="+mj-lt"/>
                <a:cs typeface="+mj-lt"/>
              </a:rPr>
              <a:t>История игр</a:t>
            </a:r>
            <a:r>
              <a:rPr lang="ru-RU" sz="1200" dirty="0">
                <a:solidFill>
                  <a:srgbClr val="374151"/>
                </a:solidFill>
                <a:ea typeface="+mj-lt"/>
                <a:cs typeface="+mj-lt"/>
              </a:rPr>
              <a:t/>
            </a:r>
            <a:br>
              <a:rPr lang="ru-RU" sz="1200" dirty="0">
                <a:solidFill>
                  <a:srgbClr val="374151"/>
                </a:solidFill>
                <a:ea typeface="+mj-lt"/>
                <a:cs typeface="+mj-lt"/>
              </a:rPr>
            </a:br>
            <a:r>
              <a:rPr lang="ru-RU" sz="1800" dirty="0">
                <a:solidFill>
                  <a:srgbClr val="374151"/>
                </a:solidFill>
                <a:latin typeface="Calibri"/>
                <a:ea typeface="+mj-lt"/>
                <a:cs typeface="+mj-lt"/>
              </a:rPr>
              <a:t>Игры сопровождают человечество с древних времен, играя важную роль в культуре, развлечении, обучении и социализации. История игр может быть разделена на несколько периодов, отражающих эволюцию форм и смысла игр.</a:t>
            </a:r>
            <a:endParaRPr lang="ru-RU" sz="1800">
              <a:latin typeface="Calibri"/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9BB60B-8F4D-C514-57D9-FAD50431A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5691"/>
            <a:ext cx="8413531" cy="439538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400" b="1" dirty="0">
                <a:ea typeface="+mn-lt"/>
                <a:cs typeface="+mn-lt"/>
              </a:rPr>
              <a:t>Древние игры и античность: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Уже в самых ранних этапах развития человечества игры имели сакральное и образовательное значение. Древние племена использовали ритуальные игры в своих обрядах, чтобы предсказать будущее, привлечь благосклонность богов или обеспечить успешную охоту. Например в Египте такая игра как "</a:t>
            </a:r>
            <a:r>
              <a:rPr lang="ru-RU" sz="1400" err="1">
                <a:solidFill>
                  <a:srgbClr val="374151"/>
                </a:solidFill>
                <a:ea typeface="+mn-lt"/>
                <a:cs typeface="+mn-lt"/>
              </a:rPr>
              <a:t>сенет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", имела духовное значение и использовалась для представления пути души в загробный мир. </a:t>
            </a:r>
            <a:endParaRPr lang="ru-RU" sz="1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В Греции и Риме игры стали частью образования и культуры. Спортивные соревнования, такие как олимпийские игры, служили не только развлечением, но и способом показать физическую силу и доблесть. Настольные игры, включая шахматы, пользовались популярностью среди ученых и властителей.</a:t>
            </a:r>
            <a:r>
              <a:rPr lang="ru-RU" sz="1400" dirty="0">
                <a:ea typeface="+mn-lt"/>
                <a:cs typeface="+mn-lt"/>
              </a:rPr>
              <a:t/>
            </a:r>
            <a:br>
              <a:rPr lang="ru-RU" sz="1400" dirty="0">
                <a:ea typeface="+mn-lt"/>
                <a:cs typeface="+mn-lt"/>
              </a:rPr>
            </a:br>
            <a:r>
              <a:rPr lang="ru-RU" sz="1400" dirty="0">
                <a:ea typeface="+mn-lt"/>
                <a:cs typeface="+mn-lt"/>
              </a:rPr>
              <a:t/>
            </a:r>
            <a:br>
              <a:rPr lang="ru-RU" sz="1400" dirty="0">
                <a:ea typeface="+mn-lt"/>
                <a:cs typeface="+mn-lt"/>
              </a:rPr>
            </a:br>
            <a:r>
              <a:rPr lang="ru-RU" sz="1400" b="1" dirty="0">
                <a:ea typeface="+mn-lt"/>
                <a:cs typeface="+mn-lt"/>
              </a:rPr>
              <a:t>Средневековье и Ренессанс: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В средневековой Европе настольные игры, как например "шашки", были распространены среди различных слоев населения. Они считались не только развлечением, но и инструментом для обучения тактике и стратегии. С развитием печати и распространением книг в Ренессансе, появились игры на бумаге, включая разнообразные головоломки и геометрические задачи. Эти игры способствовали развитию математических и логических навыков.</a:t>
            </a:r>
            <a:endParaRPr lang="ru-RU" sz="1400">
              <a:cs typeface="Calibri"/>
            </a:endParaRPr>
          </a:p>
          <a:p>
            <a:pPr marL="0" indent="0">
              <a:buNone/>
            </a:pPr>
            <a:r>
              <a:rPr lang="ru-RU" sz="1400" b="1" dirty="0">
                <a:ea typeface="+mn-lt"/>
                <a:cs typeface="+mn-lt"/>
              </a:rPr>
              <a:t>Индустриальная революция и современность: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 С приходом промышленной эпохи игры стали более доступными и разнообразными. В 19 веке стали популярными карточные игры, такие как покер и блэкджек, которые продолжают пользоваться популярностью и сегодня.</a:t>
            </a:r>
            <a:endParaRPr lang="ru-RU" sz="1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С появлением компьютеров и </a:t>
            </a:r>
            <a:r>
              <a:rPr lang="ru-RU" sz="1400" err="1">
                <a:solidFill>
                  <a:srgbClr val="374151"/>
                </a:solidFill>
                <a:ea typeface="+mn-lt"/>
                <a:cs typeface="+mn-lt"/>
              </a:rPr>
              <a:t>видеотехнологий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в 20 веке началась новая эра игр. Видеоигры превратились из простых аркадных забав в сложные миры с уникальными сюжетами и визуальными эффектами. Они стали не только формой развлечения, но и отраслью, способной влиять на мировую экономику и культуру.</a:t>
            </a:r>
            <a:endParaRPr lang="ru-RU" sz="1400">
              <a:cs typeface="Calibri" panose="020F0502020204030204"/>
            </a:endParaRPr>
          </a:p>
          <a:p>
            <a:pPr marL="0" indent="0">
              <a:buNone/>
            </a:pPr>
            <a:endParaRPr lang="ru-RU" sz="1200" dirty="0">
              <a:ea typeface="+mn-lt"/>
              <a:cs typeface="+mn-lt"/>
            </a:endParaRPr>
          </a:p>
        </p:txBody>
      </p:sp>
      <p:pic>
        <p:nvPicPr>
          <p:cNvPr id="4" name="Рисунок 4" descr="Изображение выглядит как текст, в помещении, миниатюрный&#10;&#10;Автоматически созданное описание">
            <a:extLst>
              <a:ext uri="{FF2B5EF4-FFF2-40B4-BE49-F238E27FC236}">
                <a16:creationId xmlns:a16="http://schemas.microsoft.com/office/drawing/2014/main" id="{AF0013B4-60B2-2D72-B254-93FE2E589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446" y="1976637"/>
            <a:ext cx="2058058" cy="13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5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>
                <a:cs typeface="Calibri"/>
              </a:rPr>
              <a:t>2000-е годы и далее: Мировая индустрия развлечений</a:t>
            </a:r>
            <a:endParaRPr lang="ru-RU" dirty="0">
              <a:cs typeface="Calibri"/>
            </a:endParaRPr>
          </a:p>
          <a:p>
            <a:r>
              <a:rPr lang="ru-RU" dirty="0">
                <a:solidFill>
                  <a:srgbClr val="374151"/>
                </a:solidFill>
                <a:cs typeface="Calibri"/>
              </a:rPr>
              <a:t>С развитием интернета и мобильных технологий компьютерные игры стали более доступными и разнообразными. Онлайн-игры, мобильные приложения и виртуальная реальность предоставили новые возможности для игроков.</a:t>
            </a:r>
            <a:endParaRPr lang="en-US" dirty="0">
              <a:solidFill>
                <a:srgbClr val="374151"/>
              </a:solidFill>
              <a:cs typeface="Calibri"/>
            </a:endParaRPr>
          </a:p>
          <a:p>
            <a:r>
              <a:rPr lang="ru-RU" dirty="0">
                <a:solidFill>
                  <a:srgbClr val="374151"/>
                </a:solidFill>
                <a:cs typeface="Calibri"/>
              </a:rPr>
              <a:t>Индустрия компьютерных игр стала одной из самых прибыльных и влиятельных в мире, включая </a:t>
            </a:r>
            <a:r>
              <a:rPr lang="ru-RU" dirty="0" err="1">
                <a:solidFill>
                  <a:srgbClr val="374151"/>
                </a:solidFill>
                <a:cs typeface="Calibri"/>
              </a:rPr>
              <a:t>киберспорт</a:t>
            </a:r>
            <a:r>
              <a:rPr lang="ru-RU" dirty="0">
                <a:solidFill>
                  <a:srgbClr val="374151"/>
                </a:solidFill>
                <a:cs typeface="Calibri"/>
              </a:rPr>
              <a:t>, крупные </a:t>
            </a:r>
            <a:r>
              <a:rPr lang="ru-RU" dirty="0" err="1">
                <a:solidFill>
                  <a:srgbClr val="374151"/>
                </a:solidFill>
                <a:cs typeface="Calibri"/>
              </a:rPr>
              <a:t>геймдевелоперские</a:t>
            </a:r>
            <a:r>
              <a:rPr lang="ru-RU" dirty="0">
                <a:solidFill>
                  <a:srgbClr val="374151"/>
                </a:solidFill>
                <a:cs typeface="Calibri"/>
              </a:rPr>
              <a:t> компании и независимых </a:t>
            </a:r>
            <a:r>
              <a:rPr lang="ru-RU" dirty="0" err="1">
                <a:solidFill>
                  <a:srgbClr val="374151"/>
                </a:solidFill>
                <a:cs typeface="Calibri"/>
              </a:rPr>
              <a:t>инди</a:t>
            </a:r>
            <a:r>
              <a:rPr lang="ru-RU" dirty="0">
                <a:solidFill>
                  <a:srgbClr val="374151"/>
                </a:solidFill>
                <a:cs typeface="Calibri"/>
              </a:rPr>
              <a:t> разработчиков</a:t>
            </a:r>
            <a:r>
              <a:rPr lang="ru-RU" dirty="0" smtClean="0">
                <a:solidFill>
                  <a:srgbClr val="374151"/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r>
              <a:rPr lang="ru-RU" dirty="0" smtClean="0">
                <a:solidFill>
                  <a:srgbClr val="374151"/>
                </a:solidFill>
                <a:cs typeface="Calibri"/>
              </a:rPr>
              <a:t/>
            </a:r>
            <a:br>
              <a:rPr lang="ru-RU" dirty="0" smtClean="0">
                <a:solidFill>
                  <a:srgbClr val="374151"/>
                </a:solidFill>
                <a:cs typeface="Calibri"/>
              </a:rPr>
            </a:br>
            <a:r>
              <a:rPr lang="en-US" dirty="0"/>
              <a:t>2004 </a:t>
            </a:r>
            <a:r>
              <a:rPr lang="ru-RU" dirty="0"/>
              <a:t>социальные </a:t>
            </a:r>
            <a:r>
              <a:rPr lang="ru-RU" dirty="0" smtClean="0"/>
              <a:t>сети! </a:t>
            </a:r>
            <a:r>
              <a:rPr lang="en-US" dirty="0" smtClean="0"/>
              <a:t>WEB </a:t>
            </a:r>
            <a:r>
              <a:rPr lang="ru-RU" dirty="0" smtClean="0"/>
              <a:t>игры!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2010 мобильные игры</a:t>
            </a:r>
            <a:r>
              <a:rPr lang="ru-RU" dirty="0" smtClean="0"/>
              <a:t>!</a:t>
            </a:r>
            <a:endParaRPr lang="en-US" dirty="0">
              <a:solidFill>
                <a:srgbClr val="374151"/>
              </a:solidFill>
              <a:cs typeface="Calibri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2571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FFDE0-E3CA-32DA-3CD8-10DF0F5E1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858"/>
            <a:ext cx="10515600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Calibri"/>
                <a:cs typeface="Calibri"/>
              </a:rPr>
              <a:t>Образование и обучение: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918736-9A19-B7E4-6022-EE8802674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9670"/>
            <a:ext cx="10515600" cy="529846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 sz="1800" dirty="0">
                <a:solidFill>
                  <a:srgbClr val="374151"/>
                </a:solidFill>
                <a:ea typeface="+mn-lt"/>
                <a:cs typeface="+mn-lt"/>
              </a:rPr>
              <a:t>Игры часто используются как эффективные инструменты обучения. Они способствуют развитию логического мышления, усвоению новых знаний и навыков. Современные обучающие игры позволяют сделать процесс обучения более интерактивным и увлекательным.</a:t>
            </a:r>
            <a:endParaRPr lang="ru-RU" sz="1400" dirty="0">
              <a:solidFill>
                <a:srgbClr val="374151"/>
              </a:solidFill>
              <a:ea typeface="+mn-lt"/>
              <a:cs typeface="+mn-lt"/>
            </a:endParaRPr>
          </a:p>
          <a:p>
            <a:endParaRPr lang="ru-RU" sz="1800" dirty="0">
              <a:solidFill>
                <a:srgbClr val="37415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ru-RU" sz="1400" b="1" dirty="0">
                <a:ea typeface="+mn-lt"/>
                <a:cs typeface="+mn-lt"/>
              </a:rPr>
              <a:t>Мотивация к обучению: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Игры создают атмосферу увлекательности и соревнования, что стимулирует интерес к изучаемому материалу. Примером может служить использование географических игр, где ученики соревнуются, отвечая на вопросы о странах, столицах и географических особенностях.</a:t>
            </a:r>
            <a:endParaRPr lang="ru-RU" sz="1400">
              <a:solidFill>
                <a:srgbClr val="37415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ru-RU" sz="1400" b="1" dirty="0">
                <a:ea typeface="+mn-lt"/>
                <a:cs typeface="+mn-lt"/>
              </a:rPr>
              <a:t>Развитие критического мышления: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Некоторые игры требуют анализа, оценки и решения сложных задач. Например, в играх-головоломках, таких как (</a:t>
            </a:r>
            <a:r>
              <a:rPr lang="ru-RU" sz="1400" b="1" dirty="0" err="1"/>
              <a:t>Brainstorm</a:t>
            </a:r>
            <a:r>
              <a:rPr lang="ru-RU" sz="1400" b="1" dirty="0">
                <a:solidFill>
                  <a:srgbClr val="000000"/>
                </a:solidFill>
                <a:ea typeface="+mn-lt"/>
                <a:cs typeface="+mn-lt"/>
              </a:rPr>
              <a:t>)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, ученики сталкиваются с логическими и математическими задачами, которые требуют креативного и критического мышления для нахождения решений.</a:t>
            </a:r>
            <a:r>
              <a:rPr lang="ru-RU" sz="1400" dirty="0">
                <a:ea typeface="+mn-lt"/>
                <a:cs typeface="+mn-lt"/>
              </a:rPr>
              <a:t/>
            </a:r>
            <a:br>
              <a:rPr lang="ru-RU" sz="1400" dirty="0">
                <a:ea typeface="+mn-lt"/>
                <a:cs typeface="+mn-lt"/>
              </a:rPr>
            </a:br>
            <a:r>
              <a:rPr lang="ru-RU" sz="1400" dirty="0">
                <a:ea typeface="+mn-lt"/>
                <a:cs typeface="+mn-lt"/>
              </a:rPr>
              <a:t/>
            </a:r>
            <a:br>
              <a:rPr lang="ru-RU" sz="1400" dirty="0">
                <a:ea typeface="+mn-lt"/>
                <a:cs typeface="+mn-lt"/>
              </a:rPr>
            </a:br>
            <a:r>
              <a:rPr lang="ru-RU" sz="1400" b="1" dirty="0">
                <a:ea typeface="+mn-lt"/>
                <a:cs typeface="+mn-lt"/>
              </a:rPr>
              <a:t>Практика навыков: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Многие обучающие игры позволяют ученикам практиковать навыки в интерактивной форме. Например, в игре, где нужно управлять виртуальной фермой, ученики могут освоить понятия управления ресурсами, временем и принятия решений.(</a:t>
            </a:r>
            <a:r>
              <a:rPr lang="ru-RU" sz="1400" b="1" dirty="0" err="1">
                <a:latin typeface="Calibri"/>
                <a:ea typeface="+mn-lt"/>
                <a:cs typeface="Calibri"/>
              </a:rPr>
              <a:t>Simulator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)</a:t>
            </a:r>
            <a:r>
              <a:rPr lang="ru-RU" sz="1400" dirty="0">
                <a:ea typeface="+mn-lt"/>
                <a:cs typeface="+mn-lt"/>
              </a:rPr>
              <a:t/>
            </a:r>
            <a:br>
              <a:rPr lang="ru-RU" sz="1400" dirty="0">
                <a:ea typeface="+mn-lt"/>
                <a:cs typeface="+mn-lt"/>
              </a:rPr>
            </a:br>
            <a:r>
              <a:rPr lang="ru-RU" sz="1400" dirty="0">
                <a:ea typeface="+mn-lt"/>
                <a:cs typeface="+mn-lt"/>
              </a:rPr>
              <a:t/>
            </a:r>
            <a:br>
              <a:rPr lang="ru-RU" sz="1400" dirty="0">
                <a:ea typeface="+mn-lt"/>
                <a:cs typeface="+mn-lt"/>
              </a:rPr>
            </a:br>
            <a:r>
              <a:rPr lang="ru-RU" sz="1400" b="1" dirty="0">
                <a:ea typeface="+mn-lt"/>
                <a:cs typeface="+mn-lt"/>
              </a:rPr>
              <a:t>Сотрудничество и коммуникация: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Кооперативные игры способствуют развитию навыков сотрудничества и коммуникации. Многие многопользовательские онлайн-игры требуют взаимодействия игроков для достижения общей цели.(</a:t>
            </a:r>
            <a:r>
              <a:rPr lang="ru-RU" sz="1400" b="1" dirty="0">
                <a:ea typeface="+mn-lt"/>
                <a:cs typeface="+mn-lt"/>
              </a:rPr>
              <a:t>DOTA</a:t>
            </a:r>
            <a:r>
              <a:rPr lang="ru-RU" sz="1400" b="1" dirty="0">
                <a:solidFill>
                  <a:srgbClr val="000000"/>
                </a:solidFill>
                <a:ea typeface="+mn-lt"/>
                <a:cs typeface="+mn-lt"/>
              </a:rPr>
              <a:t> 2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)</a:t>
            </a:r>
            <a:endParaRPr lang="ru-RU" sz="1400">
              <a:solidFill>
                <a:srgbClr val="374151"/>
              </a:solidFill>
              <a:cs typeface="Calibri"/>
            </a:endParaRPr>
          </a:p>
          <a:p>
            <a:pPr marL="0" indent="0">
              <a:buNone/>
            </a:pPr>
            <a:r>
              <a:rPr lang="ru-RU" sz="1400" b="1" dirty="0">
                <a:solidFill>
                  <a:srgbClr val="000000"/>
                </a:solidFill>
                <a:ea typeface="+mn-lt"/>
                <a:cs typeface="+mn-lt"/>
              </a:rPr>
              <a:t>Усвоение новых знаний: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 Игры позволяют знаниям "оживиться" и стать более доступными. Например, в исторических ролевых играх ученики могут вжиться в роли исторических фигур и пережить события определенной эпохи, что помогает им глубже понять и запомнить исторический контекст. (</a:t>
            </a:r>
            <a:r>
              <a:rPr lang="ru-RU" sz="1400" b="1" dirty="0">
                <a:ea typeface="+mn-lt"/>
                <a:cs typeface="+mn-lt"/>
              </a:rPr>
              <a:t>RPG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)</a:t>
            </a:r>
            <a:r>
              <a:rPr lang="ru-RU" sz="1400" dirty="0">
                <a:ea typeface="+mn-lt"/>
                <a:cs typeface="+mn-lt"/>
              </a:rPr>
              <a:t/>
            </a:r>
            <a:br>
              <a:rPr lang="ru-RU" sz="1400" dirty="0">
                <a:ea typeface="+mn-lt"/>
                <a:cs typeface="+mn-lt"/>
              </a:rPr>
            </a:br>
            <a:r>
              <a:rPr lang="ru-RU" sz="1400" dirty="0">
                <a:ea typeface="+mn-lt"/>
                <a:cs typeface="+mn-lt"/>
              </a:rPr>
              <a:t/>
            </a:r>
            <a:br>
              <a:rPr lang="ru-RU" sz="1400" dirty="0">
                <a:ea typeface="+mn-lt"/>
                <a:cs typeface="+mn-lt"/>
              </a:rPr>
            </a:br>
            <a:r>
              <a:rPr lang="ru-RU" sz="1400" b="1" dirty="0">
                <a:ea typeface="+mn-lt"/>
                <a:cs typeface="+mn-lt"/>
              </a:rPr>
              <a:t>Адаптивное обучение: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Современные образовательные игры могут быть адаптированы под индивидуальные потребности каждого ученика. Программа может автоматически подстраиваться под уровень знаний и успехи ученика, обеспечивая оптимальное обучение. (</a:t>
            </a:r>
            <a:r>
              <a:rPr lang="ru-RU" sz="1400" b="1" err="1">
                <a:ea typeface="+mn-lt"/>
                <a:cs typeface="+mn-lt"/>
              </a:rPr>
              <a:t>CodeCombat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)</a:t>
            </a:r>
            <a:endParaRPr lang="ru-RU" sz="1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ru-RU" sz="1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1025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BFBF6-1148-8CC7-4A8D-9BB3E9732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09"/>
            <a:ext cx="10806701" cy="2360017"/>
          </a:xfrm>
        </p:spPr>
        <p:txBody>
          <a:bodyPr>
            <a:normAutofit/>
          </a:bodyPr>
          <a:lstStyle/>
          <a:p>
            <a:r>
              <a:rPr lang="ru-RU" b="1" dirty="0">
                <a:latin typeface="Calibri"/>
                <a:ea typeface="+mj-lt"/>
                <a:cs typeface="+mj-lt"/>
              </a:rPr>
              <a:t>Социализация и коммуникация через игры</a:t>
            </a:r>
            <a:r>
              <a:rPr lang="ru-RU" sz="1200" b="1" dirty="0">
                <a:ea typeface="+mj-lt"/>
                <a:cs typeface="+mj-lt"/>
              </a:rPr>
              <a:t/>
            </a:r>
            <a:br>
              <a:rPr lang="ru-RU" sz="1200" b="1" dirty="0">
                <a:ea typeface="+mj-lt"/>
                <a:cs typeface="+mj-lt"/>
              </a:rPr>
            </a:br>
            <a:r>
              <a:rPr lang="ru-RU" sz="1800" dirty="0">
                <a:solidFill>
                  <a:srgbClr val="374151"/>
                </a:solidFill>
                <a:latin typeface="Calibri"/>
                <a:ea typeface="+mj-lt"/>
                <a:cs typeface="+mj-lt"/>
              </a:rPr>
              <a:t>Социализация и коммуникация играют важную роль в жизни людей, и игры являются отличным средством для развития этих навыков.</a:t>
            </a:r>
            <a:br>
              <a:rPr lang="ru-RU" sz="1800" dirty="0">
                <a:solidFill>
                  <a:srgbClr val="374151"/>
                </a:solidFill>
                <a:latin typeface="Calibri"/>
                <a:ea typeface="+mj-lt"/>
                <a:cs typeface="+mj-lt"/>
              </a:rPr>
            </a:br>
            <a:endParaRPr lang="ru-RU" sz="1800" dirty="0">
              <a:solidFill>
                <a:srgbClr val="374151"/>
              </a:solidFill>
              <a:latin typeface="Calibri"/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D59D6D-B3FF-50B9-BAD1-EC6CE5CA3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4937"/>
            <a:ext cx="10515600" cy="41620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400" b="1" dirty="0">
                <a:ea typeface="+mn-lt"/>
                <a:cs typeface="+mn-lt"/>
              </a:rPr>
              <a:t>Командная работа: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Многие игры требуют сотрудничества и взаимодействия между игроками для достижения общей цели. Например, кооперативные игры, такие как "</a:t>
            </a:r>
            <a:r>
              <a:rPr lang="ru-RU" sz="1400" b="1" dirty="0" err="1">
                <a:ea typeface="+mn-lt"/>
                <a:cs typeface="+mn-lt"/>
              </a:rPr>
              <a:t>Overwatch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" или "</a:t>
            </a:r>
            <a:r>
              <a:rPr lang="ru-RU" sz="1400" b="1" dirty="0">
                <a:solidFill>
                  <a:srgbClr val="374151"/>
                </a:solidFill>
                <a:ea typeface="+mn-lt"/>
                <a:cs typeface="+mn-lt"/>
              </a:rPr>
              <a:t>DOTA 2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", требуют, чтобы игроки объединяли свои усилия и координировали действия для победы. Это развивает навыки командной работы, планирования и обмена информацией.</a:t>
            </a:r>
            <a:endParaRPr lang="ru-RU" sz="1400" dirty="0">
              <a:cs typeface="Calibri" panose="020F0502020204030204"/>
            </a:endParaRPr>
          </a:p>
          <a:p>
            <a:pPr marL="0" indent="0">
              <a:buNone/>
            </a:pPr>
            <a:r>
              <a:rPr lang="ru-RU" sz="1400" b="1" dirty="0">
                <a:ea typeface="+mn-lt"/>
                <a:cs typeface="+mn-lt"/>
              </a:rPr>
              <a:t>Обмен опытом: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Игры предоставляют игрокам возможность обсуждать свой опыт и стратегии с другими участниками. Например, в ролевых играх (RPG) игроки могут обмениваться советами по созданию персонажей, выбору навыков и тактикам боя. Форумы, сообщества и онлайн-платформы для обсуждения игр способствуют обмену знаний и взглядами.</a:t>
            </a:r>
            <a:endParaRPr lang="ru-RU" sz="1400" dirty="0">
              <a:cs typeface="Calibri" panose="020F0502020204030204"/>
            </a:endParaRPr>
          </a:p>
          <a:p>
            <a:pPr marL="0" indent="0">
              <a:buNone/>
            </a:pPr>
            <a:r>
              <a:rPr lang="ru-RU" sz="1400" b="1" dirty="0">
                <a:ea typeface="+mn-lt"/>
                <a:cs typeface="+mn-lt"/>
              </a:rPr>
              <a:t>Многопользовательские онлайн-игры: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Многопользовательские онлайн-игры (MMO) создают виртуальные миры, в которых игроки взаимодействуют друг с другом. Например, в играх вроде "World </a:t>
            </a:r>
            <a:r>
              <a:rPr lang="ru-RU" sz="1400" dirty="0" err="1">
                <a:solidFill>
                  <a:srgbClr val="374151"/>
                </a:solidFill>
                <a:ea typeface="+mn-lt"/>
                <a:cs typeface="+mn-lt"/>
              </a:rPr>
              <a:t>of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Warcraft" или "EVE Online" игроки могут объединяться в группы для совместного выполнения заданий, рейдов и сражений. Это требует общения, планирования и согласования действий.</a:t>
            </a:r>
            <a:endParaRPr lang="ru-RU" sz="1400" dirty="0">
              <a:cs typeface="Calibri" panose="020F0502020204030204"/>
            </a:endParaRPr>
          </a:p>
          <a:p>
            <a:pPr marL="0" indent="0">
              <a:buNone/>
            </a:pPr>
            <a:r>
              <a:rPr lang="ru-RU" sz="1400" b="1" dirty="0">
                <a:ea typeface="+mn-lt"/>
                <a:cs typeface="+mn-lt"/>
              </a:rPr>
              <a:t>Борьба и сотрудничество: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Даже соревновательные игры могут способствовать коммуникации и социализации. В шутерах типа "Counter-Strike" или "</a:t>
            </a:r>
            <a:r>
              <a:rPr lang="ru-RU" sz="1400" err="1">
                <a:solidFill>
                  <a:srgbClr val="374151"/>
                </a:solidFill>
                <a:ea typeface="+mn-lt"/>
                <a:cs typeface="+mn-lt"/>
              </a:rPr>
              <a:t>Fortnite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" игроки могут обмениваться тактиками, обсуждать стратегии и делиться опытом для повышения своих игровых навыков. В этом случае конкуренция стимулирует обмен знаний.</a:t>
            </a:r>
            <a:endParaRPr lang="ru-RU" sz="1400" dirty="0">
              <a:cs typeface="Calibri" panose="020F0502020204030204"/>
            </a:endParaRPr>
          </a:p>
          <a:p>
            <a:pPr marL="0" indent="0">
              <a:buNone/>
            </a:pPr>
            <a:endParaRPr lang="ru-RU" sz="1400" dirty="0">
              <a:solidFill>
                <a:srgbClr val="37415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ru-RU" sz="1400" dirty="0">
              <a:solidFill>
                <a:srgbClr val="37415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ru-RU" sz="1400" b="1" i="1" dirty="0">
                <a:ea typeface="+mn-lt"/>
                <a:cs typeface="+mn-lt"/>
              </a:rPr>
              <a:t>Настольные игры и вечеринки:</a:t>
            </a:r>
            <a:r>
              <a:rPr lang="ru-RU" sz="1400" i="1" dirty="0">
                <a:solidFill>
                  <a:srgbClr val="374151"/>
                </a:solidFill>
                <a:ea typeface="+mn-lt"/>
                <a:cs typeface="+mn-lt"/>
              </a:rPr>
              <a:t> Традиционные настольные игры, такие как "Монополия" или "Мафия", создают отличную атмосферу для общения и развлечения. Они могут быть идеальной основой для семейных встреч или дружеских вечеринок, способствуя более глубокому общению и укреплению отношений. </a:t>
            </a:r>
            <a:endParaRPr lang="ru-RU" sz="1400" i="1" dirty="0">
              <a:cs typeface="Calibri" panose="020F0502020204030204"/>
            </a:endParaRPr>
          </a:p>
          <a:p>
            <a:pPr marL="0" indent="0">
              <a:buNone/>
            </a:pPr>
            <a:endParaRPr lang="ru-RU" sz="14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26885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E4E3B-0CBC-ABCB-52DB-55DC0BD23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461"/>
            <a:ext cx="10823824" cy="2019069"/>
          </a:xfrm>
        </p:spPr>
        <p:txBody>
          <a:bodyPr>
            <a:normAutofit/>
          </a:bodyPr>
          <a:lstStyle/>
          <a:p>
            <a:r>
              <a:rPr lang="ru-RU" b="1" dirty="0">
                <a:latin typeface="Calibri"/>
                <a:ea typeface="+mj-lt"/>
                <a:cs typeface="+mj-lt"/>
              </a:rPr>
              <a:t>Развлечение и отдых</a:t>
            </a:r>
            <a:br>
              <a:rPr lang="ru-RU" b="1" dirty="0">
                <a:latin typeface="Calibri"/>
                <a:ea typeface="+mj-lt"/>
                <a:cs typeface="+mj-lt"/>
              </a:rPr>
            </a:br>
            <a:r>
              <a:rPr lang="ru-RU" sz="1800" dirty="0">
                <a:solidFill>
                  <a:srgbClr val="374151"/>
                </a:solidFill>
                <a:latin typeface="Calibri"/>
                <a:ea typeface="+mj-lt"/>
                <a:cs typeface="+mj-lt"/>
              </a:rPr>
              <a:t>Компьютерные игры являются одной из наиболее популярных форм развлечения в современном мире. Они предоставляют уникальную возможность погрузиться в виртуальные миры, где игроки могут испытать разнообразные эмоции и получить удовольствие от игрового процесса. </a:t>
            </a:r>
            <a:endParaRPr lang="en-US" sz="1800" b="1" dirty="0">
              <a:latin typeface="Calibri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0E3ECF-4A2B-4E37-AEDA-9A7788335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3850"/>
            <a:ext cx="10515600" cy="40431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400" b="1" dirty="0" err="1">
                <a:ea typeface="+mn-lt"/>
                <a:cs typeface="+mn-lt"/>
              </a:rPr>
              <a:t>Иммерсивные</a:t>
            </a:r>
            <a:r>
              <a:rPr lang="ru-RU" sz="1400" b="1" dirty="0">
                <a:ea typeface="+mn-lt"/>
                <a:cs typeface="+mn-lt"/>
              </a:rPr>
              <a:t> миры: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Компьютерные игры предоставляют игрокам возможность погрузиться в уникальные и захватывающие виртуальные миры. Например, игры жанра "открытый мир" как "</a:t>
            </a:r>
            <a:r>
              <a:rPr lang="ru-RU" sz="1400" b="1" dirty="0">
                <a:solidFill>
                  <a:srgbClr val="374151"/>
                </a:solidFill>
                <a:ea typeface="+mn-lt"/>
                <a:cs typeface="+mn-lt"/>
              </a:rPr>
              <a:t>The </a:t>
            </a:r>
            <a:r>
              <a:rPr lang="ru-RU" sz="1400" b="1" dirty="0" err="1">
                <a:solidFill>
                  <a:srgbClr val="374151"/>
                </a:solidFill>
                <a:ea typeface="+mn-lt"/>
                <a:cs typeface="+mn-lt"/>
              </a:rPr>
              <a:t>Elder</a:t>
            </a:r>
            <a:r>
              <a:rPr lang="ru-RU" sz="1400" b="1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ru-RU" sz="1400" b="1" dirty="0" err="1">
                <a:solidFill>
                  <a:srgbClr val="374151"/>
                </a:solidFill>
                <a:ea typeface="+mn-lt"/>
                <a:cs typeface="+mn-lt"/>
              </a:rPr>
              <a:t>Scrolls</a:t>
            </a:r>
            <a:r>
              <a:rPr lang="ru-RU" sz="1400" b="1" dirty="0">
                <a:solidFill>
                  <a:srgbClr val="374151"/>
                </a:solidFill>
                <a:ea typeface="+mn-lt"/>
                <a:cs typeface="+mn-lt"/>
              </a:rPr>
              <a:t> V: </a:t>
            </a:r>
            <a:r>
              <a:rPr lang="ru-RU" sz="1400" b="1" dirty="0" err="1">
                <a:solidFill>
                  <a:srgbClr val="374151"/>
                </a:solidFill>
                <a:ea typeface="+mn-lt"/>
                <a:cs typeface="+mn-lt"/>
              </a:rPr>
              <a:t>Skyrim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" или "</a:t>
            </a:r>
            <a:r>
              <a:rPr lang="ru-RU" sz="1400" b="1" dirty="0">
                <a:solidFill>
                  <a:srgbClr val="374151"/>
                </a:solidFill>
                <a:ea typeface="+mn-lt"/>
                <a:cs typeface="+mn-lt"/>
              </a:rPr>
              <a:t>Grand </a:t>
            </a:r>
            <a:r>
              <a:rPr lang="ru-RU" sz="1400" b="1" dirty="0" err="1">
                <a:solidFill>
                  <a:srgbClr val="374151"/>
                </a:solidFill>
                <a:ea typeface="+mn-lt"/>
                <a:cs typeface="+mn-lt"/>
              </a:rPr>
              <a:t>Theft</a:t>
            </a:r>
            <a:r>
              <a:rPr lang="ru-RU" sz="1400" b="1" dirty="0">
                <a:solidFill>
                  <a:srgbClr val="374151"/>
                </a:solidFill>
                <a:ea typeface="+mn-lt"/>
                <a:cs typeface="+mn-lt"/>
              </a:rPr>
              <a:t> Auto V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" позволяют свободно исследовать огромные игровые локации, взаимодействовать с персонажами и выполнять разнообразные задания.</a:t>
            </a:r>
            <a:endParaRPr lang="ru-RU" sz="1400" dirty="0">
              <a:solidFill>
                <a:srgbClr val="374151"/>
              </a:solidFill>
              <a:cs typeface="Calibri"/>
            </a:endParaRPr>
          </a:p>
          <a:p>
            <a:pPr marL="0" indent="0">
              <a:buNone/>
            </a:pPr>
            <a:r>
              <a:rPr lang="ru-RU" sz="1400" b="1" dirty="0">
                <a:ea typeface="+mn-lt"/>
                <a:cs typeface="+mn-lt"/>
              </a:rPr>
              <a:t>Азарт и достижения: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Компьютерные игры часто основаны на системе достижений и вознаграждений. Игроки могут испытывать азарт, пытаясь достичь новых уровней, завоевать виртуальные рекорды или победить в соревнованиях. Например, в многопользовательских онлайн-играх, таких как "</a:t>
            </a:r>
            <a:r>
              <a:rPr lang="ru-RU" sz="1400" b="1" dirty="0">
                <a:solidFill>
                  <a:srgbClr val="374151"/>
                </a:solidFill>
                <a:ea typeface="+mn-lt"/>
                <a:cs typeface="+mn-lt"/>
              </a:rPr>
              <a:t>World </a:t>
            </a:r>
            <a:r>
              <a:rPr lang="ru-RU" sz="1400" b="1" dirty="0" err="1">
                <a:solidFill>
                  <a:srgbClr val="374151"/>
                </a:solidFill>
                <a:ea typeface="+mn-lt"/>
                <a:cs typeface="+mn-lt"/>
              </a:rPr>
              <a:t>of</a:t>
            </a:r>
            <a:r>
              <a:rPr lang="ru-RU" sz="1400" b="1" dirty="0">
                <a:solidFill>
                  <a:srgbClr val="374151"/>
                </a:solidFill>
                <a:ea typeface="+mn-lt"/>
                <a:cs typeface="+mn-lt"/>
              </a:rPr>
              <a:t> Warcraft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" или "</a:t>
            </a:r>
            <a:r>
              <a:rPr lang="ru-RU" sz="1400" b="1" dirty="0" err="1">
                <a:solidFill>
                  <a:srgbClr val="374151"/>
                </a:solidFill>
                <a:ea typeface="+mn-lt"/>
                <a:cs typeface="+mn-lt"/>
              </a:rPr>
              <a:t>League</a:t>
            </a:r>
            <a:r>
              <a:rPr lang="ru-RU" sz="1400" b="1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ru-RU" sz="1400" b="1" dirty="0" err="1">
                <a:solidFill>
                  <a:srgbClr val="374151"/>
                </a:solidFill>
                <a:ea typeface="+mn-lt"/>
                <a:cs typeface="+mn-lt"/>
              </a:rPr>
              <a:t>of</a:t>
            </a:r>
            <a:r>
              <a:rPr lang="ru-RU" sz="1400" b="1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ru-RU" sz="1400" b="1" dirty="0" err="1">
                <a:solidFill>
                  <a:srgbClr val="374151"/>
                </a:solidFill>
                <a:ea typeface="+mn-lt"/>
                <a:cs typeface="+mn-lt"/>
              </a:rPr>
              <a:t>Legends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", игроки стремятся к поднятию в рейтинге и победам в сражениях.</a:t>
            </a:r>
            <a:endParaRPr lang="ru-RU" sz="1400" dirty="0">
              <a:cs typeface="Calibri" panose="020F0502020204030204"/>
            </a:endParaRPr>
          </a:p>
          <a:p>
            <a:pPr marL="0" indent="0">
              <a:buNone/>
            </a:pPr>
            <a:r>
              <a:rPr lang="ru-RU" sz="1400" b="1" dirty="0">
                <a:ea typeface="+mn-lt"/>
                <a:cs typeface="+mn-lt"/>
              </a:rPr>
              <a:t>Творчество и кастомизация: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Многие игры предоставляют игрокам возможность создавать и настраивать своих персонажей, виртуальные дома или даже весь игровой мир. Например, в игре "</a:t>
            </a:r>
            <a:r>
              <a:rPr lang="ru-RU" sz="1400" b="1" dirty="0" err="1">
                <a:solidFill>
                  <a:srgbClr val="374151"/>
                </a:solidFill>
                <a:ea typeface="+mn-lt"/>
                <a:cs typeface="+mn-lt"/>
              </a:rPr>
              <a:t>Minecraft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" игроки могут строить свои уникальные конструкции и творческие проекты, что способствует развитию креативности.</a:t>
            </a:r>
            <a:endParaRPr lang="ru-RU" sz="1400" dirty="0">
              <a:cs typeface="Calibri" panose="020F0502020204030204"/>
            </a:endParaRPr>
          </a:p>
          <a:p>
            <a:pPr marL="0" indent="0">
              <a:buNone/>
            </a:pPr>
            <a:r>
              <a:rPr lang="ru-RU" sz="1400" b="1" dirty="0">
                <a:ea typeface="+mn-lt"/>
                <a:cs typeface="+mn-lt"/>
              </a:rPr>
              <a:t>Коллекционирование и исследование: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Многие игры предлагают игрокам собирать разнообразные предметы, секреты и достижения. Это способствует более глубокому погружению в игровой мир и создает ощущение удовлетворения при каждом новом открытии.  "</a:t>
            </a:r>
            <a:r>
              <a:rPr lang="ru-RU" sz="1400" b="1" dirty="0">
                <a:solidFill>
                  <a:srgbClr val="374151"/>
                </a:solidFill>
                <a:ea typeface="+mn-lt"/>
                <a:cs typeface="+mn-lt"/>
              </a:rPr>
              <a:t>The Legend </a:t>
            </a:r>
            <a:r>
              <a:rPr lang="ru-RU" sz="1400" b="1" dirty="0" err="1">
                <a:solidFill>
                  <a:srgbClr val="374151"/>
                </a:solidFill>
                <a:ea typeface="+mn-lt"/>
                <a:cs typeface="+mn-lt"/>
              </a:rPr>
              <a:t>of</a:t>
            </a:r>
            <a:r>
              <a:rPr lang="ru-RU" sz="1400" b="1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ru-RU" sz="1400" b="1" dirty="0" err="1">
                <a:solidFill>
                  <a:srgbClr val="374151"/>
                </a:solidFill>
                <a:ea typeface="+mn-lt"/>
                <a:cs typeface="+mn-lt"/>
              </a:rPr>
              <a:t>Zelda</a:t>
            </a:r>
            <a:r>
              <a:rPr lang="ru-RU" sz="1400" b="1" dirty="0">
                <a:solidFill>
                  <a:srgbClr val="374151"/>
                </a:solidFill>
                <a:ea typeface="+mn-lt"/>
                <a:cs typeface="+mn-lt"/>
              </a:rPr>
              <a:t>: </a:t>
            </a:r>
            <a:r>
              <a:rPr lang="ru-RU" sz="1400" b="1" dirty="0" err="1">
                <a:solidFill>
                  <a:srgbClr val="374151"/>
                </a:solidFill>
                <a:ea typeface="+mn-lt"/>
                <a:cs typeface="+mn-lt"/>
              </a:rPr>
              <a:t>Breath</a:t>
            </a:r>
            <a:r>
              <a:rPr lang="ru-RU" sz="1400" b="1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ru-RU" sz="1400" b="1" dirty="0" err="1">
                <a:solidFill>
                  <a:srgbClr val="374151"/>
                </a:solidFill>
                <a:ea typeface="+mn-lt"/>
                <a:cs typeface="+mn-lt"/>
              </a:rPr>
              <a:t>of</a:t>
            </a:r>
            <a:r>
              <a:rPr lang="ru-RU" sz="1400" b="1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ru-RU" sz="1400" b="1" dirty="0" err="1">
                <a:solidFill>
                  <a:srgbClr val="374151"/>
                </a:solidFill>
                <a:ea typeface="+mn-lt"/>
                <a:cs typeface="+mn-lt"/>
              </a:rPr>
              <a:t>the</a:t>
            </a:r>
            <a:r>
              <a:rPr lang="ru-RU" sz="1400" b="1" dirty="0">
                <a:solidFill>
                  <a:srgbClr val="374151"/>
                </a:solidFill>
                <a:ea typeface="+mn-lt"/>
                <a:cs typeface="+mn-lt"/>
              </a:rPr>
              <a:t> Wild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"</a:t>
            </a:r>
            <a:endParaRPr lang="ru-RU" sz="1400" dirty="0">
              <a:solidFill>
                <a:srgbClr val="374151"/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ru-RU" sz="1400" b="1" dirty="0">
                <a:ea typeface="+mn-lt"/>
                <a:cs typeface="+mn-lt"/>
              </a:rPr>
              <a:t>Совместное взаимодействие: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Компьютерные игры также могут предоставлять возможность играть вместе с друзьями или онлайн-сообществом. Это позволяет укрепить связи и взаимодействие между людьми, даже если они находятся на значительном расстоянии друг от друга. Кооперативные игры, такие как "</a:t>
            </a:r>
            <a:r>
              <a:rPr lang="ru-RU" sz="1400" b="1" dirty="0" err="1">
                <a:solidFill>
                  <a:srgbClr val="374151"/>
                </a:solidFill>
                <a:ea typeface="+mn-lt"/>
                <a:cs typeface="+mn-lt"/>
              </a:rPr>
              <a:t>Among</a:t>
            </a:r>
            <a:r>
              <a:rPr lang="ru-RU" sz="1400" b="1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ru-RU" sz="1400" b="1" dirty="0" err="1">
                <a:solidFill>
                  <a:srgbClr val="374151"/>
                </a:solidFill>
                <a:ea typeface="+mn-lt"/>
                <a:cs typeface="+mn-lt"/>
              </a:rPr>
              <a:t>Us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" или "</a:t>
            </a:r>
            <a:r>
              <a:rPr lang="ru-RU" sz="1400" b="1" dirty="0" err="1">
                <a:solidFill>
                  <a:srgbClr val="374151"/>
                </a:solidFill>
                <a:ea typeface="+mn-lt"/>
                <a:cs typeface="+mn-lt"/>
              </a:rPr>
              <a:t>Fortnite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", акцентируют внимание на совместной игре и командной работе.</a:t>
            </a:r>
            <a:endParaRPr lang="ru-RU" sz="14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66450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FAE18E-920B-A35D-A0A3-D62FFBBFA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058"/>
            <a:ext cx="10515600" cy="1655763"/>
          </a:xfrm>
        </p:spPr>
        <p:txBody>
          <a:bodyPr>
            <a:normAutofit/>
          </a:bodyPr>
          <a:lstStyle/>
          <a:p>
            <a:r>
              <a:rPr lang="ru-RU" b="1" dirty="0">
                <a:latin typeface="Calibri"/>
                <a:ea typeface="+mj-lt"/>
                <a:cs typeface="+mj-lt"/>
              </a:rPr>
              <a:t>Развитие креативности</a:t>
            </a:r>
            <a:r>
              <a:rPr lang="ru-RU" dirty="0">
                <a:latin typeface="Calibri"/>
                <a:ea typeface="+mj-lt"/>
                <a:cs typeface="+mj-lt"/>
              </a:rPr>
              <a:t> </a:t>
            </a:r>
            <a:br>
              <a:rPr lang="ru-RU" dirty="0">
                <a:latin typeface="Calibri"/>
                <a:ea typeface="+mj-lt"/>
                <a:cs typeface="+mj-lt"/>
              </a:rPr>
            </a:br>
            <a:r>
              <a:rPr lang="ru-RU" sz="1800" dirty="0">
                <a:solidFill>
                  <a:srgbClr val="374151"/>
                </a:solidFill>
                <a:latin typeface="Calibri"/>
                <a:ea typeface="+mj-lt"/>
                <a:cs typeface="+mj-lt"/>
              </a:rPr>
              <a:t>Роль компьютерных игр в развитии креативности сегодня нельзя недооценивать. Современные игры предоставляют игрокам возможность не только погрузиться в увлекательные миры, но и создавать собственный контент, развивать персонажей и даже участвовать в процессе разработки игр. </a:t>
            </a:r>
            <a:endParaRPr lang="ru-RU" sz="1800" b="1" dirty="0">
              <a:solidFill>
                <a:srgbClr val="374151"/>
              </a:solidFill>
              <a:latin typeface="Calibri"/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D556CE-BFE5-3827-A002-EFD37AEEA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0973"/>
            <a:ext cx="10515600" cy="40259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400" b="1" dirty="0">
                <a:ea typeface="+mn-lt"/>
                <a:cs typeface="+mn-lt"/>
              </a:rPr>
              <a:t>Создание персонажей и миров: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Многие игры позволяют игрокам создавать уникальных персонажей с индивидуальным внешним видом, характером и способностями. Примером может служить игра "</a:t>
            </a:r>
            <a:r>
              <a:rPr lang="ru-RU" sz="1400" b="1" dirty="0">
                <a:ea typeface="+mn-lt"/>
                <a:cs typeface="+mn-lt"/>
              </a:rPr>
              <a:t>The </a:t>
            </a:r>
            <a:r>
              <a:rPr lang="ru-RU" sz="1400" b="1" err="1">
                <a:ea typeface="+mn-lt"/>
                <a:cs typeface="+mn-lt"/>
              </a:rPr>
              <a:t>Sims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", где игроки могут полностью настроить внешность, одежду, мебель и даже поведение своих персонажей. Это стимулирует креативное мышление и позволяет выразить себя через виртуальных персонажей.</a:t>
            </a:r>
            <a:endParaRPr lang="ru-RU" sz="1400">
              <a:cs typeface="Calibri" panose="020F0502020204030204"/>
            </a:endParaRPr>
          </a:p>
          <a:p>
            <a:pPr marL="0" indent="0">
              <a:buNone/>
            </a:pPr>
            <a:r>
              <a:rPr lang="ru-RU" sz="1400" b="1" dirty="0" err="1">
                <a:ea typeface="+mn-lt"/>
                <a:cs typeface="+mn-lt"/>
              </a:rPr>
              <a:t>Миростроение</a:t>
            </a:r>
            <a:r>
              <a:rPr lang="ru-RU" sz="1400" b="1" dirty="0">
                <a:ea typeface="+mn-lt"/>
                <a:cs typeface="+mn-lt"/>
              </a:rPr>
              <a:t>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Некоторые игры предоставляют инструменты для создания собственных миров и уровней. Примером может быть игра "</a:t>
            </a:r>
            <a:r>
              <a:rPr lang="ru-RU" sz="1400" b="1" dirty="0" err="1">
                <a:solidFill>
                  <a:srgbClr val="374151"/>
                </a:solidFill>
                <a:ea typeface="+mn-lt"/>
                <a:cs typeface="+mn-lt"/>
              </a:rPr>
              <a:t>Minecraft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", где игроки могут строить свои уникальные конструкции и ландшафты, воплощая свои идеи в виртуальном пространстве.</a:t>
            </a:r>
            <a:endParaRPr lang="ru-RU" sz="1400" dirty="0">
              <a:cs typeface="Calibri" panose="020F0502020204030204"/>
            </a:endParaRPr>
          </a:p>
          <a:p>
            <a:pPr marL="0" indent="0">
              <a:buNone/>
            </a:pPr>
            <a:r>
              <a:rPr lang="ru-RU" sz="1400" b="1" dirty="0">
                <a:ea typeface="+mn-lt"/>
                <a:cs typeface="+mn-lt"/>
              </a:rPr>
              <a:t>Модификации и творчество внутри игр: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Множество игр поддерживают модификации (моды), которые позволяют изменять игровой контент, добавлять новые элементы, персонажей, сюжеты и даже механики игры. Это открывает возможности для игроков выразить свою индивидуальность и внести вклад в игровой мир. Примером может служить моддинг сообщества в игре "</a:t>
            </a:r>
            <a:r>
              <a:rPr lang="ru-RU" sz="1400" b="1" dirty="0">
                <a:solidFill>
                  <a:srgbClr val="374151"/>
                </a:solidFill>
                <a:ea typeface="+mn-lt"/>
                <a:cs typeface="+mn-lt"/>
              </a:rPr>
              <a:t>DOTA 2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", где игроки создают новые квесты, персонажей и миры.</a:t>
            </a:r>
            <a:endParaRPr lang="ru-RU" sz="1400" dirty="0">
              <a:cs typeface="Calibri" panose="020F0502020204030204"/>
            </a:endParaRPr>
          </a:p>
          <a:p>
            <a:pPr marL="0" indent="0">
              <a:buNone/>
            </a:pPr>
            <a:r>
              <a:rPr lang="ru-RU" sz="1400" b="1" dirty="0">
                <a:ea typeface="+mn-lt"/>
                <a:cs typeface="+mn-lt"/>
              </a:rPr>
              <a:t>Разработка игр: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Создание собственных игр становится все более доступным благодаря инструментам разработки, таким как "</a:t>
            </a:r>
            <a:r>
              <a:rPr lang="ru-RU" sz="1400" b="1" err="1">
                <a:solidFill>
                  <a:srgbClr val="374151"/>
                </a:solidFill>
                <a:ea typeface="+mn-lt"/>
                <a:cs typeface="+mn-lt"/>
              </a:rPr>
              <a:t>Godot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", "</a:t>
            </a:r>
            <a:r>
              <a:rPr lang="ru-RU" sz="1400" b="1" err="1">
                <a:solidFill>
                  <a:srgbClr val="374151"/>
                </a:solidFill>
                <a:ea typeface="+mn-lt"/>
                <a:cs typeface="+mn-lt"/>
              </a:rPr>
              <a:t>Unity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" и "</a:t>
            </a:r>
            <a:r>
              <a:rPr lang="ru-RU" sz="1400" b="1" err="1">
                <a:solidFill>
                  <a:srgbClr val="374151"/>
                </a:solidFill>
                <a:ea typeface="+mn-lt"/>
                <a:cs typeface="+mn-lt"/>
              </a:rPr>
              <a:t>Unreal</a:t>
            </a:r>
            <a:r>
              <a:rPr lang="ru-RU" sz="1400" b="1" dirty="0">
                <a:solidFill>
                  <a:srgbClr val="374151"/>
                </a:solidFill>
                <a:ea typeface="+mn-lt"/>
                <a:cs typeface="+mn-lt"/>
              </a:rPr>
              <a:t> Engine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". Эти инструменты позволяют людям с ограниченными навыками программирования создавать свои собственные игры с уникальным геймплеем, сюжетом и графикой.</a:t>
            </a:r>
            <a:endParaRPr lang="ru-RU" sz="1400">
              <a:cs typeface="Calibri" panose="020F0502020204030204"/>
            </a:endParaRPr>
          </a:p>
          <a:p>
            <a:pPr marL="0" indent="0">
              <a:buNone/>
            </a:pPr>
            <a:r>
              <a:rPr lang="ru-RU" sz="1400" b="1" dirty="0">
                <a:ea typeface="+mn-lt"/>
                <a:cs typeface="+mn-lt"/>
              </a:rPr>
              <a:t>Искусство и дизайн: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Многие игры стимулируют игроков развивать навыки дизайна и искусства, так как они могут включать в себя создание текстур, анимаций, концепт-артов и других визуальных элементов. Примером может служить игра "</a:t>
            </a:r>
            <a:r>
              <a:rPr lang="ru-RU" sz="1400" b="1" dirty="0" err="1">
                <a:solidFill>
                  <a:srgbClr val="374151"/>
                </a:solidFill>
                <a:ea typeface="+mn-lt"/>
                <a:cs typeface="+mn-lt"/>
              </a:rPr>
              <a:t>Genshin</a:t>
            </a:r>
            <a:r>
              <a:rPr lang="ru-RU" sz="1400" b="1" dirty="0">
                <a:solidFill>
                  <a:srgbClr val="374151"/>
                </a:solidFill>
                <a:ea typeface="+mn-lt"/>
                <a:cs typeface="+mn-lt"/>
              </a:rPr>
              <a:t> Impact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", где игроки могут создавать фан-арты на основе персонажей и миров игры. (STEAM мастерская)</a:t>
            </a:r>
            <a:endParaRPr lang="ru-RU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689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BB891-A29B-7F46-BEA1-678AA2C8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8"/>
            <a:ext cx="10515600" cy="2341562"/>
          </a:xfrm>
        </p:spPr>
        <p:txBody>
          <a:bodyPr>
            <a:normAutofit/>
          </a:bodyPr>
          <a:lstStyle/>
          <a:p>
            <a:r>
              <a:rPr lang="ru-RU" b="1" dirty="0">
                <a:latin typeface="Calibri"/>
                <a:ea typeface="+mj-lt"/>
                <a:cs typeface="+mj-lt"/>
              </a:rPr>
              <a:t>Улучшение психологического состояния</a:t>
            </a:r>
            <a:endParaRPr lang="ru-RU" b="1" dirty="0">
              <a:latin typeface="Calibri"/>
              <a:cs typeface="Calibri Light"/>
            </a:endParaRPr>
          </a:p>
          <a:p>
            <a:r>
              <a:rPr lang="ru-RU" sz="1800" dirty="0">
                <a:solidFill>
                  <a:srgbClr val="374151"/>
                </a:solidFill>
                <a:latin typeface="Calibri"/>
                <a:ea typeface="+mj-lt"/>
                <a:cs typeface="+mj-lt"/>
              </a:rPr>
              <a:t>Компьютерные игры предоставляют уникальную возможность для улучшения психологического состояния игроков. Несмотря на некоторые обсуждаемые негативные аспекты, они также могут играть положительную роль в поддержании и укреплении психического здоровья.</a:t>
            </a:r>
            <a:endParaRPr lang="ru-RU" sz="1800">
              <a:solidFill>
                <a:srgbClr val="374151"/>
              </a:solidFill>
              <a:latin typeface="Calibri"/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BA422F-B357-C34E-921F-9B1602B86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7827"/>
            <a:ext cx="10515600" cy="376913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endParaRPr lang="ru-RU" sz="1200" b="1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ru-RU" sz="1400" b="1" dirty="0">
                <a:ea typeface="+mn-lt"/>
                <a:cs typeface="+mn-lt"/>
              </a:rPr>
              <a:t>Снятие стресса и релаксация: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Многие игры созданы так, чтобы игроки могли погрузиться в виртуальные миры и забыть о повседневных проблемах. Это </a:t>
            </a:r>
            <a:r>
              <a:rPr lang="ru-RU" sz="1400">
                <a:solidFill>
                  <a:srgbClr val="374151"/>
                </a:solidFill>
                <a:ea typeface="+mn-lt"/>
                <a:cs typeface="+mn-lt"/>
              </a:rPr>
              <a:t>позволяет снизить уровень стресса и напряжения. </a:t>
            </a:r>
            <a:endParaRPr lang="ru-RU" sz="1400">
              <a:cs typeface="Calibri"/>
            </a:endParaRPr>
          </a:p>
          <a:p>
            <a:pPr>
              <a:buFont typeface="Arial"/>
              <a:buChar char="•"/>
            </a:pPr>
            <a:r>
              <a:rPr lang="ru-RU" sz="1400" b="1" dirty="0">
                <a:ea typeface="+mn-lt"/>
                <a:cs typeface="+mn-lt"/>
              </a:rPr>
              <a:t>Повышение настроения: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Игры могут вызвать позитивные эмоции и поднять настроение игрока. Это особенно верно для игр с яркой графикой, веселыми персонажами и захватывающим сюжетом.</a:t>
            </a:r>
            <a:endParaRPr lang="ru-RU" sz="14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ru-RU" sz="1400" b="1" dirty="0">
                <a:ea typeface="+mn-lt"/>
                <a:cs typeface="+mn-lt"/>
              </a:rPr>
              <a:t>Улучшение самооценки: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В многих компьютерных играх игроки сталкиваются с различными задачами и достижениями. Когда они успешно справляются с вызовами, это укрепляет их чувство собственной компетентности и самооценки.</a:t>
            </a:r>
            <a:endParaRPr lang="ru-RU" sz="14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ru-RU" sz="1400" b="1" dirty="0">
                <a:ea typeface="+mn-lt"/>
                <a:cs typeface="+mn-lt"/>
              </a:rPr>
              <a:t>Социальное взаимодействие: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Некоторые компьютерные игры предоставляют возможность для общения и сотрудничества с другими игроками. Это </a:t>
            </a:r>
            <a:r>
              <a:rPr lang="ru-RU" sz="1400">
                <a:solidFill>
                  <a:srgbClr val="374151"/>
                </a:solidFill>
                <a:ea typeface="+mn-lt"/>
                <a:cs typeface="+mn-lt"/>
              </a:rPr>
              <a:t>может быть особенно полезно для тех, кто испытывает затруднения в общении в реальной жизни. </a:t>
            </a:r>
            <a:endParaRPr lang="ru-RU" sz="14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ru-RU" sz="1400" b="1" dirty="0">
                <a:ea typeface="+mn-lt"/>
                <a:cs typeface="+mn-lt"/>
              </a:rPr>
              <a:t>Развитие когнитивных способностей:</a:t>
            </a:r>
            <a:r>
              <a:rPr lang="ru-RU" sz="1400" dirty="0">
                <a:solidFill>
                  <a:srgbClr val="374151"/>
                </a:solidFill>
                <a:ea typeface="+mn-lt"/>
                <a:cs typeface="+mn-lt"/>
              </a:rPr>
              <a:t> Некоторые игры требуют быстрого принятия решений, анализа ситуаций и стратегического планирования. Это способствует развитию когнитивных способностей, таких как логика, реакция и пространственное мышление.</a:t>
            </a:r>
            <a:endParaRPr lang="ru-RU" sz="1400" dirty="0">
              <a:solidFill>
                <a:srgbClr val="37415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4945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D934E3-D33E-84FF-A7EB-72542721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>
                <a:latin typeface="Calibri"/>
                <a:cs typeface="Calibri"/>
              </a:rPr>
              <a:t>Отличия между инди-разработчиками и студиями разработки игр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9D8A4F-C316-08F5-C431-C00E525E8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5827"/>
            <a:ext cx="10515600" cy="498491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000" b="1" dirty="0">
                <a:ea typeface="+mn-lt"/>
                <a:cs typeface="+mn-lt"/>
              </a:rPr>
              <a:t>Размер и структура:</a:t>
            </a:r>
            <a:endParaRPr lang="ru-RU" sz="1000">
              <a:cs typeface="Calibri"/>
            </a:endParaRPr>
          </a:p>
          <a:p>
            <a:r>
              <a:rPr lang="ru-RU" sz="1000" b="1" dirty="0">
                <a:ea typeface="+mn-lt"/>
                <a:cs typeface="+mn-lt"/>
              </a:rPr>
              <a:t>Инди-разработчики:</a:t>
            </a:r>
            <a:r>
              <a:rPr lang="ru-RU" sz="1000" dirty="0">
                <a:solidFill>
                  <a:srgbClr val="374151"/>
                </a:solidFill>
                <a:ea typeface="+mn-lt"/>
                <a:cs typeface="+mn-lt"/>
              </a:rPr>
              <a:t> Инди-разработчики </a:t>
            </a:r>
            <a:r>
              <a:rPr lang="ru-RU" sz="1000">
                <a:solidFill>
                  <a:srgbClr val="374151"/>
                </a:solidFill>
                <a:ea typeface="+mn-lt"/>
                <a:cs typeface="+mn-lt"/>
              </a:rPr>
              <a:t>- это небольшие команды или даже одиночные разработчики, часто работающие в небольших бюджетных </a:t>
            </a:r>
            <a:r>
              <a:rPr lang="ru-RU" sz="1000" dirty="0">
                <a:solidFill>
                  <a:srgbClr val="374151"/>
                </a:solidFill>
                <a:ea typeface="+mn-lt"/>
                <a:cs typeface="+mn-lt"/>
              </a:rPr>
              <a:t>рамках. Они могут создавать игры на платформах с ограниченными ресурсами и фокусируются на инновациях и творчестве.</a:t>
            </a:r>
            <a:endParaRPr lang="ru-RU" sz="1000">
              <a:cs typeface="Calibri"/>
            </a:endParaRPr>
          </a:p>
          <a:p>
            <a:r>
              <a:rPr lang="ru-RU" sz="1000" b="1" dirty="0">
                <a:ea typeface="+mn-lt"/>
                <a:cs typeface="+mn-lt"/>
              </a:rPr>
              <a:t>Студии разработки игр:</a:t>
            </a:r>
            <a:r>
              <a:rPr lang="ru-RU" sz="1000" dirty="0">
                <a:solidFill>
                  <a:srgbClr val="374151"/>
                </a:solidFill>
                <a:ea typeface="+mn-lt"/>
                <a:cs typeface="+mn-lt"/>
              </a:rPr>
              <a:t> Студии разработки игр - это более крупные организации с обширными командами. Они имеют возможность обеспечивать более высокое качество визуальных эффектов, масштабных сюжетов и функциональности.</a:t>
            </a:r>
            <a:endParaRPr lang="ru-RU" sz="1000">
              <a:cs typeface="Calibri"/>
            </a:endParaRPr>
          </a:p>
          <a:p>
            <a:pPr marL="0" indent="0">
              <a:buNone/>
            </a:pPr>
            <a:r>
              <a:rPr lang="ru-RU" sz="1000" b="1" dirty="0">
                <a:ea typeface="+mn-lt"/>
                <a:cs typeface="+mn-lt"/>
              </a:rPr>
              <a:t>Бюджет и ресурсы:</a:t>
            </a:r>
            <a:endParaRPr lang="ru-RU" sz="1000">
              <a:cs typeface="Calibri"/>
            </a:endParaRPr>
          </a:p>
          <a:p>
            <a:r>
              <a:rPr lang="ru-RU" sz="1000" b="1" dirty="0">
                <a:ea typeface="+mn-lt"/>
                <a:cs typeface="+mn-lt"/>
              </a:rPr>
              <a:t>Инди-разработчики:</a:t>
            </a:r>
            <a:r>
              <a:rPr lang="ru-RU" sz="1000" dirty="0">
                <a:solidFill>
                  <a:srgbClr val="374151"/>
                </a:solidFill>
                <a:ea typeface="+mn-lt"/>
                <a:cs typeface="+mn-lt"/>
              </a:rPr>
              <a:t> Они часто работают на ограниченном бюджете и могут полагаться на собственные средства или небольшие инвестиции. Это может ограничивать область применения технологий и масштаб проекта.</a:t>
            </a:r>
            <a:endParaRPr lang="ru-RU" sz="1000">
              <a:cs typeface="Calibri"/>
            </a:endParaRPr>
          </a:p>
          <a:p>
            <a:r>
              <a:rPr lang="ru-RU" sz="1000" b="1" dirty="0">
                <a:ea typeface="+mn-lt"/>
                <a:cs typeface="+mn-lt"/>
              </a:rPr>
              <a:t>Студии разработки игр:</a:t>
            </a:r>
            <a:r>
              <a:rPr lang="ru-RU" sz="1000" dirty="0">
                <a:solidFill>
                  <a:srgbClr val="374151"/>
                </a:solidFill>
                <a:ea typeface="+mn-lt"/>
                <a:cs typeface="+mn-lt"/>
              </a:rPr>
              <a:t> Крупные студии могут иметь доступ к большим инвестициям, что позволяет им создавать более амбициозные и дорогостоящие проекты с более качественной графикой, звуком и функциональностью.</a:t>
            </a:r>
            <a:endParaRPr lang="ru-RU" sz="1000">
              <a:cs typeface="Calibri"/>
            </a:endParaRPr>
          </a:p>
          <a:p>
            <a:pPr marL="0" indent="0">
              <a:buNone/>
            </a:pPr>
            <a:r>
              <a:rPr lang="ru-RU" sz="1000" b="1" dirty="0">
                <a:ea typeface="+mn-lt"/>
                <a:cs typeface="+mn-lt"/>
              </a:rPr>
              <a:t>Креативность и инновации:</a:t>
            </a:r>
            <a:endParaRPr lang="ru-RU" sz="1000">
              <a:cs typeface="Calibri"/>
            </a:endParaRPr>
          </a:p>
          <a:p>
            <a:r>
              <a:rPr lang="ru-RU" sz="1000" b="1" dirty="0">
                <a:ea typeface="+mn-lt"/>
                <a:cs typeface="+mn-lt"/>
              </a:rPr>
              <a:t>Инди-разработчики:</a:t>
            </a:r>
            <a:r>
              <a:rPr lang="ru-RU" sz="1000" dirty="0">
                <a:solidFill>
                  <a:srgbClr val="374151"/>
                </a:solidFill>
                <a:ea typeface="+mn-lt"/>
                <a:cs typeface="+mn-lt"/>
              </a:rPr>
              <a:t> Инди-разработчики часто более свободно могут экспериментировать и внедрять новые идеи в свои проекты. Они могут сосредотачиваться на уникальных механиках игры и арт-стиле.</a:t>
            </a:r>
            <a:endParaRPr lang="ru-RU" sz="1000">
              <a:cs typeface="Calibri"/>
            </a:endParaRPr>
          </a:p>
          <a:p>
            <a:r>
              <a:rPr lang="ru-RU" sz="1000" b="1" dirty="0">
                <a:ea typeface="+mn-lt"/>
                <a:cs typeface="+mn-lt"/>
              </a:rPr>
              <a:t>Студии разработки игр:</a:t>
            </a:r>
            <a:r>
              <a:rPr lang="ru-RU" sz="1000" dirty="0">
                <a:solidFill>
                  <a:srgbClr val="374151"/>
                </a:solidFill>
                <a:ea typeface="+mn-lt"/>
                <a:cs typeface="+mn-lt"/>
              </a:rPr>
              <a:t> Студии, работающие над крупными проектами, могут иметь ограничения в инновациях из-за потребностей рынка и коммерческих целей. Однако они также могут использовать значительные ресурсы для создания более впечатляющих и масштабных проектов.</a:t>
            </a:r>
            <a:endParaRPr lang="ru-RU" sz="1000">
              <a:cs typeface="Calibri"/>
            </a:endParaRPr>
          </a:p>
          <a:p>
            <a:pPr marL="0" indent="0">
              <a:buNone/>
            </a:pPr>
            <a:r>
              <a:rPr lang="ru-RU" sz="1000" b="1" dirty="0">
                <a:ea typeface="+mn-lt"/>
                <a:cs typeface="+mn-lt"/>
              </a:rPr>
              <a:t>Коммуникация и общество:</a:t>
            </a:r>
            <a:endParaRPr lang="ru-RU" sz="1000">
              <a:cs typeface="Calibri"/>
            </a:endParaRPr>
          </a:p>
          <a:p>
            <a:r>
              <a:rPr lang="ru-RU" sz="1000" b="1" dirty="0">
                <a:ea typeface="+mn-lt"/>
                <a:cs typeface="+mn-lt"/>
              </a:rPr>
              <a:t>Инди-разработчики:</a:t>
            </a:r>
            <a:r>
              <a:rPr lang="ru-RU" sz="1000" dirty="0">
                <a:solidFill>
                  <a:srgbClr val="374151"/>
                </a:solidFill>
                <a:ea typeface="+mn-lt"/>
                <a:cs typeface="+mn-lt"/>
              </a:rPr>
              <a:t> Инди-разработчики часто более близко взаимодействуют с сообществом игроков и могут более прямо воспринимать их обратную связь.</a:t>
            </a:r>
            <a:endParaRPr lang="ru-RU" sz="1000">
              <a:cs typeface="Calibri"/>
            </a:endParaRPr>
          </a:p>
          <a:p>
            <a:r>
              <a:rPr lang="ru-RU" sz="1000" b="1" dirty="0">
                <a:ea typeface="+mn-lt"/>
                <a:cs typeface="+mn-lt"/>
              </a:rPr>
              <a:t>Студии разработки игр:</a:t>
            </a:r>
            <a:r>
              <a:rPr lang="ru-RU" sz="1000" dirty="0">
                <a:solidFill>
                  <a:srgbClr val="374151"/>
                </a:solidFill>
                <a:ea typeface="+mn-lt"/>
                <a:cs typeface="+mn-lt"/>
              </a:rPr>
              <a:t> Крупные студии часто имеют меньше контакта с отдельными игроками, но могут обеспечивать поддержку и обновления в более широком масштабе благодаря своим ресурсам.</a:t>
            </a:r>
            <a:endParaRPr lang="ru-RU" sz="1000">
              <a:cs typeface="Calibri"/>
            </a:endParaRPr>
          </a:p>
          <a:p>
            <a:pPr marL="0" indent="0">
              <a:buNone/>
            </a:pPr>
            <a:r>
              <a:rPr lang="ru-RU" sz="1000" b="1" dirty="0">
                <a:ea typeface="+mn-lt"/>
                <a:cs typeface="+mn-lt"/>
              </a:rPr>
              <a:t>Суть и философия:</a:t>
            </a:r>
            <a:endParaRPr lang="ru-RU" sz="1000">
              <a:cs typeface="Calibri"/>
            </a:endParaRPr>
          </a:p>
          <a:p>
            <a:r>
              <a:rPr lang="ru-RU" sz="1000" b="1" dirty="0">
                <a:ea typeface="+mn-lt"/>
                <a:cs typeface="+mn-lt"/>
              </a:rPr>
              <a:t>Инди-разработчики:</a:t>
            </a:r>
            <a:r>
              <a:rPr lang="ru-RU" sz="1000" dirty="0">
                <a:solidFill>
                  <a:srgbClr val="374151"/>
                </a:solidFill>
                <a:ea typeface="+mn-lt"/>
                <a:cs typeface="+mn-lt"/>
              </a:rPr>
              <a:t> Они часто стремятся к творческой свободе, инновациям и уникальности, предоставляя игрокам новые и неожиданные игровые опыты.</a:t>
            </a:r>
            <a:endParaRPr lang="ru-RU" sz="1000">
              <a:cs typeface="Calibri"/>
            </a:endParaRPr>
          </a:p>
          <a:p>
            <a:r>
              <a:rPr lang="ru-RU" sz="1000" b="1" dirty="0">
                <a:ea typeface="+mn-lt"/>
                <a:cs typeface="+mn-lt"/>
              </a:rPr>
              <a:t>Студии разработки игр:</a:t>
            </a:r>
            <a:r>
              <a:rPr lang="ru-RU" sz="1000" dirty="0">
                <a:solidFill>
                  <a:srgbClr val="374151"/>
                </a:solidFill>
                <a:ea typeface="+mn-lt"/>
                <a:cs typeface="+mn-lt"/>
              </a:rPr>
              <a:t> Крупные студии могут воплощать более коммерчески ориентированные проекты с учетом требований рынка и желания создать продукты, которые привлекут широкую аудиторию.</a:t>
            </a:r>
            <a:endParaRPr lang="ru-RU" sz="1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24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6027129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Calibri"/>
                <a:cs typeface="Calibri Light"/>
              </a:rPr>
              <a:t>История компьютерных игр</a:t>
            </a:r>
            <a:r>
              <a:rPr lang="ru-RU" sz="2400" dirty="0">
                <a:cs typeface="Calibri Light"/>
              </a:rPr>
              <a:t/>
            </a:r>
            <a:br>
              <a:rPr lang="ru-RU" sz="2400" dirty="0">
                <a:cs typeface="Calibri Light"/>
              </a:rPr>
            </a:br>
            <a:r>
              <a:rPr lang="ru-RU" sz="2400" dirty="0">
                <a:solidFill>
                  <a:srgbClr val="374151"/>
                </a:solidFill>
                <a:latin typeface="Calibri"/>
                <a:cs typeface="Calibri"/>
              </a:rPr>
              <a:t>История компьютерных игр началась в середине 20 века и прошла путь от простых экспериментов с электроникой до многомиллиардной индустрии, оказывающей огромное влияние на мировую культуру, развлечения и технологический прогресс.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42963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 Самая первая компьютерная игра и игровой автомат "</a:t>
            </a:r>
            <a:r>
              <a:rPr lang="ru-RU" dirty="0" err="1"/>
              <a:t>Nimatron</a:t>
            </a:r>
            <a:r>
              <a:rPr lang="ru-RU" dirty="0" smtClean="0"/>
              <a:t>"</a:t>
            </a:r>
            <a:endParaRPr lang="ru-RU" dirty="0"/>
          </a:p>
        </p:txBody>
      </p:sp>
      <p:pic>
        <p:nvPicPr>
          <p:cNvPr id="5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123947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683664"/>
            <a:ext cx="10515600" cy="591368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err="1"/>
              <a:t>Nimatron</a:t>
            </a:r>
            <a:r>
              <a:rPr lang="ru-RU" dirty="0"/>
              <a:t> — компьютерная игровая электронно-релейная машина для игры в ним. Данное устройство разработано американским физиком Эдвардом Кондоном зимой 1939/1940 года и впервые </a:t>
            </a:r>
            <a:r>
              <a:rPr lang="ru-RU" dirty="0" smtClean="0"/>
              <a:t>продемонстрировано </a:t>
            </a:r>
            <a:r>
              <a:rPr lang="ru-RU" dirty="0"/>
              <a:t>на Всемирной выставке в Нью-Йорке в 1940 </a:t>
            </a:r>
            <a:r>
              <a:rPr lang="ru-RU" dirty="0" smtClean="0"/>
              <a:t>году.</a:t>
            </a:r>
          </a:p>
          <a:p>
            <a:pPr marL="0" indent="0">
              <a:buNone/>
            </a:pPr>
            <a:r>
              <a:rPr lang="ru-RU" dirty="0" smtClean="0"/>
              <a:t>Аппарат </a:t>
            </a:r>
            <a:r>
              <a:rPr lang="ru-RU" dirty="0"/>
              <a:t>был собран Эдвардом Кондоном и его ассистентами </a:t>
            </a:r>
            <a:r>
              <a:rPr lang="ru-RU" dirty="0" err="1"/>
              <a:t>Джеральдом</a:t>
            </a:r>
            <a:r>
              <a:rPr lang="ru-RU" dirty="0"/>
              <a:t> </a:t>
            </a:r>
            <a:r>
              <a:rPr lang="ru-RU" dirty="0" err="1"/>
              <a:t>Тоуни</a:t>
            </a:r>
            <a:r>
              <a:rPr lang="ru-RU" dirty="0"/>
              <a:t> (англ. </a:t>
            </a:r>
            <a:r>
              <a:rPr lang="ru-RU" dirty="0" err="1"/>
              <a:t>Gerald</a:t>
            </a:r>
            <a:r>
              <a:rPr lang="ru-RU" dirty="0"/>
              <a:t> L. </a:t>
            </a:r>
            <a:r>
              <a:rPr lang="ru-RU" dirty="0" err="1"/>
              <a:t>Tawney</a:t>
            </a:r>
            <a:r>
              <a:rPr lang="ru-RU" dirty="0"/>
              <a:t>) и </a:t>
            </a:r>
            <a:r>
              <a:rPr lang="ru-RU" dirty="0" err="1"/>
              <a:t>Уиллардом</a:t>
            </a:r>
            <a:r>
              <a:rPr lang="ru-RU" dirty="0"/>
              <a:t> </a:t>
            </a:r>
            <a:r>
              <a:rPr lang="ru-RU" dirty="0" err="1"/>
              <a:t>Дерром</a:t>
            </a:r>
            <a:r>
              <a:rPr lang="ru-RU" dirty="0"/>
              <a:t> (англ. </a:t>
            </a:r>
            <a:r>
              <a:rPr lang="ru-RU" dirty="0" err="1"/>
              <a:t>Willard</a:t>
            </a:r>
            <a:r>
              <a:rPr lang="ru-RU" dirty="0"/>
              <a:t> A. </a:t>
            </a:r>
            <a:r>
              <a:rPr lang="ru-RU" dirty="0" err="1"/>
              <a:t>Derr</a:t>
            </a:r>
            <a:r>
              <a:rPr lang="ru-RU" dirty="0"/>
              <a:t>). 26 апреля 1940 года была подана заявка, на которую 24 сентября того же года на устройство был выдан </a:t>
            </a:r>
            <a:r>
              <a:rPr lang="ru-RU" dirty="0" smtClean="0"/>
              <a:t>патент.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 err="1"/>
              <a:t>Nimatron</a:t>
            </a:r>
            <a:r>
              <a:rPr lang="ru-RU" dirty="0"/>
              <a:t> представляет собой цифровой компьютер, состоящий из четырёх столбцов по семь ламп, которые управляются посредством реле. Игрок, делая ход, может погасить одну или более ламп в одном из рядов; далее наступает такой же ход компьютера. Тот, кто выключает последнюю лампу, </a:t>
            </a:r>
            <a:r>
              <a:rPr lang="ru-RU" dirty="0" smtClean="0"/>
              <a:t>выигрывает.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 err="1"/>
              <a:t>Nimatron</a:t>
            </a:r>
            <a:r>
              <a:rPr lang="ru-RU" dirty="0"/>
              <a:t> является первым компьютером, предназначавшимся для развлечений, и претендентом на статус первой компьютерной игры. Также считается, что в нём было реализовано первое в истории намеренное замедление работы компьютера. Вместе с тем влияние </a:t>
            </a:r>
            <a:r>
              <a:rPr lang="ru-RU" dirty="0" err="1"/>
              <a:t>Nimatron</a:t>
            </a:r>
            <a:r>
              <a:rPr lang="ru-RU" dirty="0"/>
              <a:t> на последующее развитие электронных игр и цифровых компьютеров считается </a:t>
            </a:r>
            <a:r>
              <a:rPr lang="ru-RU" dirty="0" smtClean="0"/>
              <a:t>незначительным.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409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64CDD20-1606-5C0A-CE81-D0BD67DF5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6194"/>
            <a:ext cx="10515600" cy="62717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1400" b="1" dirty="0">
                <a:ea typeface="+mn-lt"/>
                <a:cs typeface="+mn-lt"/>
              </a:rPr>
              <a:t>1950-е годы: Рождение и первые </a:t>
            </a:r>
            <a:r>
              <a:rPr lang="ru-RU" sz="1400" b="1" dirty="0" smtClean="0">
                <a:ea typeface="+mn-lt"/>
                <a:cs typeface="+mn-lt"/>
              </a:rPr>
              <a:t>шаги</a:t>
            </a:r>
            <a:r>
              <a:rPr lang="ru-RU" sz="1400" dirty="0" smtClean="0">
                <a:solidFill>
                  <a:srgbClr val="374151"/>
                </a:solidFill>
                <a:ea typeface="+mn-lt"/>
                <a:cs typeface="+mn-lt"/>
              </a:rPr>
              <a:t/>
            </a:r>
            <a:br>
              <a:rPr lang="ru-RU" sz="1400" dirty="0" smtClean="0">
                <a:solidFill>
                  <a:srgbClr val="374151"/>
                </a:solidFill>
                <a:ea typeface="+mn-lt"/>
                <a:cs typeface="+mn-lt"/>
              </a:rPr>
            </a:br>
            <a:r>
              <a:rPr lang="ru-RU" sz="1400" dirty="0"/>
              <a:t>Игра OXO, также известная как "</a:t>
            </a:r>
            <a:r>
              <a:rPr lang="ru-RU" sz="1400" dirty="0" err="1"/>
              <a:t>Noughts</a:t>
            </a:r>
            <a:r>
              <a:rPr lang="ru-RU" sz="1400" dirty="0"/>
              <a:t> </a:t>
            </a:r>
            <a:r>
              <a:rPr lang="ru-RU" sz="1400" dirty="0" err="1"/>
              <a:t>and</a:t>
            </a:r>
            <a:r>
              <a:rPr lang="ru-RU" sz="1400" dirty="0"/>
              <a:t> </a:t>
            </a:r>
            <a:r>
              <a:rPr lang="ru-RU" sz="1400" dirty="0" err="1"/>
              <a:t>Crosses</a:t>
            </a:r>
            <a:r>
              <a:rPr lang="ru-RU" sz="1400" dirty="0"/>
              <a:t>" или "</a:t>
            </a:r>
            <a:r>
              <a:rPr lang="ru-RU" sz="1400" dirty="0" err="1"/>
              <a:t>Tic-Tac-Toe</a:t>
            </a:r>
            <a:r>
              <a:rPr lang="ru-RU" sz="1400" dirty="0"/>
              <a:t>", была одной из первых компьютерных игр, когда появились первые электронные вычислительные машины. Она была реализована на ENIAC (</a:t>
            </a:r>
            <a:r>
              <a:rPr lang="ru-RU" sz="1400" dirty="0" err="1"/>
              <a:t>Electronic</a:t>
            </a:r>
            <a:r>
              <a:rPr lang="ru-RU" sz="1400" dirty="0"/>
              <a:t> </a:t>
            </a:r>
            <a:r>
              <a:rPr lang="ru-RU" sz="1400" dirty="0" err="1"/>
              <a:t>Numerical</a:t>
            </a:r>
            <a:r>
              <a:rPr lang="ru-RU" sz="1400" dirty="0"/>
              <a:t> </a:t>
            </a:r>
            <a:r>
              <a:rPr lang="ru-RU" sz="1400" dirty="0" err="1"/>
              <a:t>Integrator</a:t>
            </a:r>
            <a:r>
              <a:rPr lang="ru-RU" sz="1400" dirty="0"/>
              <a:t> </a:t>
            </a:r>
            <a:r>
              <a:rPr lang="ru-RU" sz="1400" dirty="0" err="1"/>
              <a:t>and</a:t>
            </a:r>
            <a:r>
              <a:rPr lang="ru-RU" sz="1400" dirty="0"/>
              <a:t> </a:t>
            </a:r>
            <a:r>
              <a:rPr lang="ru-RU" sz="1400" dirty="0" err="1"/>
              <a:t>Computer</a:t>
            </a:r>
            <a:r>
              <a:rPr lang="ru-RU" sz="1400" dirty="0"/>
              <a:t>) — одном из первых электронных компьютеров, который начал функционировать в конце 1940-х годов.</a:t>
            </a:r>
            <a:br>
              <a:rPr lang="ru-RU" sz="1400" dirty="0"/>
            </a:br>
            <a:r>
              <a:rPr lang="ru-RU" sz="1400" dirty="0"/>
              <a:t>OXO была создана на ENIAC в 1952 году сотрудниками Университета Кембриджа, Кристофером </a:t>
            </a:r>
            <a:r>
              <a:rPr lang="ru-RU" sz="1400" dirty="0" err="1"/>
              <a:t>Стрэйчи</a:t>
            </a:r>
            <a:r>
              <a:rPr lang="ru-RU" sz="1400" dirty="0"/>
              <a:t> и Александром Дугласом Россом. Эта игра представляла собой простой текстовый интерфейс, в котором игроки могли вводить свои ходы, выбирая клетки на игровом поле. Игровое поле было 3x3, и целью игры было заполнить горизонтальные, вертикальные или диагональные ряды одинаковыми символами, либо "X", либо "O". Первый игрок, который достигал этой цели, объявлялся победителем.</a:t>
            </a:r>
            <a:br>
              <a:rPr lang="ru-RU" sz="1400" dirty="0"/>
            </a:br>
            <a:r>
              <a:rPr lang="ru-RU" sz="1400" dirty="0"/>
              <a:t>ENIAC использовался для вычислений военного и научного характера, и OXO была одним из первых примеров использования этой машины для развлечений. Хотя OXO была простой и небольшой игрой, она стала одним из пионерских шагов в развитии компьютерных игр и дала начало более сложным игровым проектам, которые последовали в дальнейшем.</a:t>
            </a:r>
            <a:br>
              <a:rPr lang="ru-RU" sz="1400" dirty="0"/>
            </a:br>
            <a:endParaRPr lang="ru-RU" sz="1400" dirty="0">
              <a:cs typeface="Calibri"/>
            </a:endParaRPr>
          </a:p>
          <a:p>
            <a:pPr>
              <a:lnSpc>
                <a:spcPct val="110000"/>
              </a:lnSpc>
            </a:pPr>
            <a:endParaRPr lang="ru-RU" sz="1200" dirty="0">
              <a:solidFill>
                <a:srgbClr val="374151"/>
              </a:solidFill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endParaRPr lang="ru-RU" sz="1200" dirty="0">
              <a:solidFill>
                <a:srgbClr val="374151"/>
              </a:solidFill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endParaRPr lang="ru-RU" sz="1200" dirty="0">
              <a:solidFill>
                <a:srgbClr val="374151"/>
              </a:solidFill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endParaRPr lang="ru-RU" sz="1200" dirty="0">
              <a:solidFill>
                <a:srgbClr val="374151"/>
              </a:solidFill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endParaRPr lang="ru-RU" sz="1200" dirty="0">
              <a:solidFill>
                <a:srgbClr val="374151"/>
              </a:solidFill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endParaRPr lang="ru-RU" sz="1200" dirty="0">
              <a:solidFill>
                <a:srgbClr val="37415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ru-RU" sz="1200" b="1" dirty="0">
              <a:cs typeface="Calibri"/>
            </a:endParaRPr>
          </a:p>
        </p:txBody>
      </p:sp>
      <p:pic>
        <p:nvPicPr>
          <p:cNvPr id="4" name="Рисунок 4" descr="Изображение выглядит как текст, черно-белый, полк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1880083B-9C70-B162-B82D-587848C0C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872" y="3197832"/>
            <a:ext cx="5106255" cy="324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7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. Эта огромная машина занимала площадь около 167 квадратных метров и имела свыше 17 000 вакуумных ламп, используя их для выполнения сложных численных вычислений. ENIAC был изначально разработан для военных целей, но его гибкость и вычислительные возможности позволили исследователям использовать его для разных экспериментов и задач.</a:t>
            </a:r>
            <a:endParaRPr lang="ru-RU" sz="2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4810" y="2107636"/>
            <a:ext cx="69823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7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382"/>
          </a:xfrm>
        </p:spPr>
        <p:txBody>
          <a:bodyPr/>
          <a:lstStyle/>
          <a:p>
            <a:r>
              <a:rPr lang="ru-RU" b="1" dirty="0" err="1"/>
              <a:t>Tennis</a:t>
            </a:r>
            <a:r>
              <a:rPr lang="ru-RU" b="1" dirty="0"/>
              <a:t> </a:t>
            </a:r>
            <a:r>
              <a:rPr lang="ru-RU" b="1" dirty="0" err="1"/>
              <a:t>for</a:t>
            </a:r>
            <a:r>
              <a:rPr lang="ru-RU" b="1" dirty="0"/>
              <a:t> </a:t>
            </a:r>
            <a:r>
              <a:rPr lang="ru-RU" b="1" dirty="0" err="1" smtClean="0"/>
              <a:t>Two</a:t>
            </a:r>
            <a:r>
              <a:rPr lang="ru-RU" b="1" dirty="0" smtClean="0"/>
              <a:t> (1958 год)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222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одна </a:t>
            </a:r>
            <a:r>
              <a:rPr lang="ru-RU" dirty="0"/>
              <a:t>из </a:t>
            </a:r>
            <a:r>
              <a:rPr lang="ru-RU" dirty="0" smtClean="0"/>
              <a:t>первых</a:t>
            </a:r>
            <a:r>
              <a:rPr lang="en-US" dirty="0" smtClean="0"/>
              <a:t> </a:t>
            </a:r>
            <a:r>
              <a:rPr lang="ru-RU" dirty="0" smtClean="0"/>
              <a:t>компьютерный игр с графическим интерфейсом, первая </a:t>
            </a:r>
            <a:r>
              <a:rPr lang="ru-RU" dirty="0"/>
              <a:t>многопользовательская игра. Была разработана </a:t>
            </a:r>
            <a:r>
              <a:rPr lang="ru-RU" dirty="0" smtClean="0"/>
              <a:t>физиком Уильямом </a:t>
            </a:r>
            <a:r>
              <a:rPr lang="ru-RU" dirty="0" err="1" smtClean="0"/>
              <a:t>Хигинботамом</a:t>
            </a:r>
            <a:r>
              <a:rPr lang="ru-RU" dirty="0" smtClean="0"/>
              <a:t> в 1958 году</a:t>
            </a:r>
            <a:r>
              <a:rPr lang="ru-RU" dirty="0"/>
              <a:t> для развлечения </a:t>
            </a:r>
            <a:r>
              <a:rPr lang="ru-RU" dirty="0" smtClean="0"/>
              <a:t>посетителей</a:t>
            </a:r>
            <a:r>
              <a:rPr lang="ru-RU" dirty="0"/>
              <a:t> </a:t>
            </a:r>
            <a:r>
              <a:rPr lang="ru-RU" dirty="0" smtClean="0"/>
              <a:t> </a:t>
            </a:r>
            <a:r>
              <a:rPr lang="ru-RU" dirty="0" err="1" smtClean="0"/>
              <a:t>Брукхейвенской</a:t>
            </a:r>
            <a:r>
              <a:rPr lang="ru-RU" dirty="0" smtClean="0"/>
              <a:t> национальной </a:t>
            </a:r>
            <a:r>
              <a:rPr lang="ru-RU" dirty="0" err="1" smtClean="0"/>
              <a:t>лобаратории</a:t>
            </a:r>
            <a:r>
              <a:rPr lang="ru-RU" dirty="0" smtClean="0"/>
              <a:t>.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Осенью в </a:t>
            </a:r>
            <a:r>
              <a:rPr lang="ru-RU" dirty="0" err="1"/>
              <a:t>Брукхейвенской</a:t>
            </a:r>
            <a:r>
              <a:rPr lang="ru-RU" dirty="0"/>
              <a:t> лаборатории проходили дни открытых дверей. </a:t>
            </a:r>
            <a:r>
              <a:rPr lang="ru-RU" dirty="0" err="1"/>
              <a:t>Хигинботам</a:t>
            </a:r>
            <a:r>
              <a:rPr lang="ru-RU" dirty="0"/>
              <a:t>, глава приборостроительного отдела, знал, что толпу посетителей-неспециалистов сложно заинтересовать фотографиями и другими статичными экспонатами. У него возникла идея создать электронную игру. </a:t>
            </a:r>
            <a:r>
              <a:rPr lang="ru-RU" dirty="0"/>
              <a:t>На экране </a:t>
            </a:r>
            <a:r>
              <a:rPr lang="ru-RU" dirty="0" smtClean="0"/>
              <a:t>осциллографа изображались </a:t>
            </a:r>
            <a:r>
              <a:rPr lang="ru-RU" dirty="0"/>
              <a:t>в вертикальном разрезе теннисный </a:t>
            </a:r>
            <a:r>
              <a:rPr lang="ru-RU" dirty="0" smtClean="0"/>
              <a:t> корт с </a:t>
            </a:r>
            <a:r>
              <a:rPr lang="ru-RU" dirty="0"/>
              <a:t>сеткой и движущийся мяч. Два игрока при помощи игрового пульта с </a:t>
            </a:r>
            <a:r>
              <a:rPr lang="ru-RU" dirty="0" smtClean="0"/>
              <a:t>перебрасывали </a:t>
            </a:r>
            <a:r>
              <a:rPr lang="ru-RU" dirty="0"/>
              <a:t>мяч через сетку. </a:t>
            </a:r>
            <a:r>
              <a:rPr lang="ru-RU" dirty="0"/>
              <a:t>Ни игроки, ни ракетки на экране не изображались.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err="1" smtClean="0"/>
              <a:t>Tennis</a:t>
            </a:r>
            <a:r>
              <a:rPr lang="ru-RU" dirty="0" smtClean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Two</a:t>
            </a:r>
            <a:r>
              <a:rPr lang="ru-RU" dirty="0"/>
              <a:t> оказалась исключительно популярным экспонатом, однако </a:t>
            </a:r>
            <a:r>
              <a:rPr lang="ru-RU" dirty="0" err="1"/>
              <a:t>Хигинботам</a:t>
            </a:r>
            <a:r>
              <a:rPr lang="ru-RU" dirty="0"/>
              <a:t> в то время не осознал значимость своего изобретения, и поэтому не попытался запатентовать игру. Несмотря на популярность, игра просуществовала менее двух лет. После дней открытых дверей 1959 </a:t>
            </a:r>
            <a:r>
              <a:rPr lang="ru-RU" dirty="0" err="1"/>
              <a:t>Tennis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Two</a:t>
            </a:r>
            <a:r>
              <a:rPr lang="ru-RU" dirty="0"/>
              <a:t> была разобрана, а осциллограф и АВМ пущены на другие нужды лаборатории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1021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6" y="336082"/>
            <a:ext cx="4921429" cy="5765615"/>
          </a:xfrm>
        </p:spPr>
      </p:pic>
      <p:sp>
        <p:nvSpPr>
          <p:cNvPr id="6" name="Прямоугольник 5"/>
          <p:cNvSpPr/>
          <p:nvPr/>
        </p:nvSpPr>
        <p:spPr>
          <a:xfrm>
            <a:off x="786213" y="6276326"/>
            <a:ext cx="10853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https://upload.wikimedia.org/wikipedia/commons/8/89/Tennis_for_Two_-_The_Original_Video_Game.webm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785" y="1118021"/>
            <a:ext cx="6314083" cy="42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387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1643</Words>
  <Application>Microsoft Office PowerPoint</Application>
  <PresentationFormat>Широкоэкранный</PresentationFormat>
  <Paragraphs>128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Тема Office</vt:lpstr>
      <vt:lpstr>Роль игр в жизни людей и история игр</vt:lpstr>
      <vt:lpstr>История игр Игры сопровождают человечество с древних времен, играя важную роль в культуре, развлечении, обучении и социализации. История игр может быть разделена на несколько периодов, отражающих эволюцию форм и смысла игр.</vt:lpstr>
      <vt:lpstr>История компьютерных игр История компьютерных игр началась в середине 20 века и прошла путь от простых экспериментов с электроникой до многомиллиардной индустрии, оказывающей огромное влияние на мировую культуру, развлечения и технологический прогресс.</vt:lpstr>
      <vt:lpstr> Самая первая компьютерная игра и игровой автомат "Nimatron"</vt:lpstr>
      <vt:lpstr>Презентация PowerPoint</vt:lpstr>
      <vt:lpstr>Презентация PowerPoint</vt:lpstr>
      <vt:lpstr>. Эта огромная машина занимала площадь около 167 квадратных метров и имела свыше 17 000 вакуумных ламп, используя их для выполнения сложных численных вычислений. ENIAC был изначально разработан для военных целей, но его гибкость и вычислительные возможности позволили исследователям использовать его для разных экспериментов и задач.</vt:lpstr>
      <vt:lpstr>Tennis for Two (1958 год)</vt:lpstr>
      <vt:lpstr>Презентация PowerPoint</vt:lpstr>
      <vt:lpstr>Презентация PowerPoint</vt:lpstr>
      <vt:lpstr>PONG</vt:lpstr>
      <vt:lpstr>Презентация PowerPoint</vt:lpstr>
      <vt:lpstr>Space Invaders</vt:lpstr>
      <vt:lpstr>Презентация PowerPoint</vt:lpstr>
      <vt:lpstr>ПЕРВЫЕ ПРИСТАВКИ В конце 1970-х и начале 1980-х годов стали появляться первые домашние компьютеры, такие как Commodore PET, Apple II и Atari 2600. Это позволило людям играть в игры прямо у себя дома.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Образование и обучение:</vt:lpstr>
      <vt:lpstr>Социализация и коммуникация через игры Социализация и коммуникация играют важную роль в жизни людей, и игры являются отличным средством для развития этих навыков. </vt:lpstr>
      <vt:lpstr>Развлечение и отдых Компьютерные игры являются одной из наиболее популярных форм развлечения в современном мире. Они предоставляют уникальную возможность погрузиться в виртуальные миры, где игроки могут испытать разнообразные эмоции и получить удовольствие от игрового процесса. </vt:lpstr>
      <vt:lpstr>Развитие креативности  Роль компьютерных игр в развитии креативности сегодня нельзя недооценивать. Современные игры предоставляют игрокам возможность не только погрузиться в увлекательные миры, но и создавать собственный контент, развивать персонажей и даже участвовать в процессе разработки игр. </vt:lpstr>
      <vt:lpstr>Улучшение психологического состояния Компьютерные игры предоставляют уникальную возможность для улучшения психологического состояния игроков. Несмотря на некоторые обсуждаемые негативные аспекты, они также могут играть положительную роль в поддержании и укреплении психического здоровья.</vt:lpstr>
      <vt:lpstr>Отличия между инди-разработчиками и студиями разработки игр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Виктор Мекка</cp:lastModifiedBy>
  <cp:revision>316</cp:revision>
  <dcterms:created xsi:type="dcterms:W3CDTF">2022-12-06T10:04:41Z</dcterms:created>
  <dcterms:modified xsi:type="dcterms:W3CDTF">2023-09-25T09:39:54Z</dcterms:modified>
</cp:coreProperties>
</file>